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6" r:id="rId3"/>
    <p:sldId id="327" r:id="rId4"/>
    <p:sldId id="328" r:id="rId5"/>
    <p:sldId id="544" r:id="rId6"/>
    <p:sldId id="330" r:id="rId7"/>
    <p:sldId id="545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BB1"/>
    <a:srgbClr val="5491C8"/>
    <a:srgbClr val="2D4664"/>
    <a:srgbClr val="81AED6"/>
    <a:srgbClr val="FF5050"/>
    <a:srgbClr val="D9D9D9"/>
    <a:srgbClr val="FF7C80"/>
    <a:srgbClr val="FF0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95105" autoAdjust="0"/>
  </p:normalViewPr>
  <p:slideViewPr>
    <p:cSldViewPr snapToGrid="0">
      <p:cViewPr>
        <p:scale>
          <a:sx n="61" d="100"/>
          <a:sy n="61" d="100"/>
        </p:scale>
        <p:origin x="184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C482E-07B0-45DF-B173-B8F05871AB9E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AD23-2D3B-40E8-876B-C915F900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AD23-2D3B-40E8-876B-C915F9004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AD23-2D3B-40E8-876B-C915F90048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AD23-2D3B-40E8-876B-C915F9004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3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AD23-2D3B-40E8-876B-C915F9004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8556DA-0E0F-420E-8DB0-B4ECE9AF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0725" y="3335002"/>
            <a:ext cx="8258175" cy="13049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E26580E-B944-495E-9BA2-E34436A0D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0724" y="4848940"/>
            <a:ext cx="8258175" cy="885825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9F543F-D671-4EF8-B247-55A530377504}"/>
              </a:ext>
            </a:extLst>
          </p:cNvPr>
          <p:cNvGrpSpPr/>
          <p:nvPr userDrawn="1"/>
        </p:nvGrpSpPr>
        <p:grpSpPr>
          <a:xfrm>
            <a:off x="4664364" y="0"/>
            <a:ext cx="2863272" cy="2844800"/>
            <a:chOff x="4664364" y="0"/>
            <a:chExt cx="2863272" cy="28448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5D6BF4-FB98-457D-8089-62A2237ADDBF}"/>
                </a:ext>
              </a:extLst>
            </p:cNvPr>
            <p:cNvSpPr/>
            <p:nvPr/>
          </p:nvSpPr>
          <p:spPr>
            <a:xfrm>
              <a:off x="4664364" y="0"/>
              <a:ext cx="2863272" cy="1736436"/>
            </a:xfrm>
            <a:prstGeom prst="rect">
              <a:avLst/>
            </a:prstGeom>
            <a:solidFill>
              <a:srgbClr val="2D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64562C-051E-4A4F-B8C6-5CB0FD854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4364" y="489528"/>
              <a:ext cx="2863272" cy="2355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3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8556DA-0E0F-420E-8DB0-B4ECE9AF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0725" y="2171699"/>
            <a:ext cx="8258175" cy="13049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E26580E-B944-495E-9BA2-E34436A0D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0724" y="3629025"/>
            <a:ext cx="8258175" cy="885825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20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8556DA-0E0F-420E-8DB0-B4ECE9AF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0725" y="2609849"/>
            <a:ext cx="8258175" cy="1304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29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486BA-2DFE-48D7-B7CD-DD7DF663C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272" cy="6858000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57799AAD-0C61-4624-BCB2-1A1533C339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84015" y="835935"/>
            <a:ext cx="5912889" cy="10022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rgbClr val="4F7BB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968E1C-5A09-4B5B-BEB4-68E9AD09000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184015" y="1951964"/>
            <a:ext cx="5912889" cy="34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5491C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621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67D78-879E-431C-BF24-28568C904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252823" cy="6858000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E2CF87F-2829-41EC-B21C-47A082DAB1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68417" y="827309"/>
            <a:ext cx="5912889" cy="10022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rgbClr val="4F7BB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80C06E-3160-4208-AE6C-D3775D2065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68417" y="1943338"/>
            <a:ext cx="5912889" cy="34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5491C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4352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FAC61-8436-4A69-AACA-E5E98C6B8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8000" y="241544"/>
            <a:ext cx="6156000" cy="117672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b="1">
                <a:solidFill>
                  <a:srgbClr val="4F7BB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231A88-3D80-4B07-86A6-1B0BCE0F72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7675" y="1466501"/>
            <a:ext cx="6156325" cy="681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5491C8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9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83171-348F-49D0-B12F-03FC606ABD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19" y="0"/>
            <a:ext cx="849158" cy="8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oreseeti.com/securicad-enterpri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ithub.com/pontusj101/vehicleLang" TargetMode="External"/><Relationship Id="rId4" Type="http://schemas.openxmlformats.org/officeDocument/2006/relationships/hyperlink" Target="mailto:sotkat@kth.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l-lang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C9BEC-9B69-4D8B-B9FD-6FC1A152D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0725" y="3166534"/>
            <a:ext cx="8258175" cy="2252134"/>
          </a:xfrm>
        </p:spPr>
        <p:txBody>
          <a:bodyPr/>
          <a:lstStyle/>
          <a:p>
            <a:r>
              <a:rPr lang="en-US" dirty="0"/>
              <a:t>Threat Modeling and Attack Simulations for Vehicles with </a:t>
            </a:r>
            <a:r>
              <a:rPr lang="en-US" dirty="0" err="1"/>
              <a:t>securiCAD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24CFE-5AE5-4761-A2A4-803B1CF8A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0724" y="5673880"/>
            <a:ext cx="8258175" cy="439054"/>
          </a:xfrm>
        </p:spPr>
        <p:txBody>
          <a:bodyPr/>
          <a:lstStyle/>
          <a:p>
            <a:r>
              <a:rPr lang="en-US" dirty="0"/>
              <a:t>Per Eliasson – Head of Development </a:t>
            </a:r>
            <a:r>
              <a:rPr lang="en-US" dirty="0" err="1"/>
              <a:t>foreseeti</a:t>
            </a:r>
            <a:endParaRPr lang="en-US" dirty="0"/>
          </a:p>
          <a:p>
            <a:r>
              <a:rPr lang="en-US" b="0" dirty="0" err="1"/>
              <a:t>DEx</a:t>
            </a:r>
            <a:r>
              <a:rPr lang="en-US" b="0" dirty="0"/>
              <a:t> Conference October 2019</a:t>
            </a:r>
          </a:p>
        </p:txBody>
      </p:sp>
    </p:spTree>
    <p:extLst>
      <p:ext uri="{BB962C8B-B14F-4D97-AF65-F5344CB8AC3E}">
        <p14:creationId xmlns:p14="http://schemas.microsoft.com/office/powerpoint/2010/main" val="208266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6E5F6AD-6DB3-45F7-AE22-476A6325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19" y="0"/>
            <a:ext cx="849158" cy="836762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F6D247E4-838C-49B2-8418-3FE173663B79}"/>
              </a:ext>
            </a:extLst>
          </p:cNvPr>
          <p:cNvSpPr txBox="1">
            <a:spLocks/>
          </p:cNvSpPr>
          <p:nvPr/>
        </p:nvSpPr>
        <p:spPr>
          <a:xfrm>
            <a:off x="428625" y="1511559"/>
            <a:ext cx="3781425" cy="1511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33053B1-632B-4D32-87B9-327A1A77E28F}"/>
              </a:ext>
            </a:extLst>
          </p:cNvPr>
          <p:cNvSpPr txBox="1">
            <a:spLocks/>
          </p:cNvSpPr>
          <p:nvPr/>
        </p:nvSpPr>
        <p:spPr>
          <a:xfrm>
            <a:off x="428625" y="2361001"/>
            <a:ext cx="3527555" cy="16596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4F7BB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A5A38E-06F7-41F7-8995-1D4514DF4C18}"/>
              </a:ext>
            </a:extLst>
          </p:cNvPr>
          <p:cNvSpPr txBox="1">
            <a:spLocks/>
          </p:cNvSpPr>
          <p:nvPr/>
        </p:nvSpPr>
        <p:spPr>
          <a:xfrm>
            <a:off x="4604329" y="1511559"/>
            <a:ext cx="5405225" cy="2555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err="1">
                <a:solidFill>
                  <a:schemeClr val="tx2"/>
                </a:solidFill>
              </a:rPr>
              <a:t>vehicleLang</a:t>
            </a:r>
            <a:r>
              <a:rPr lang="sv-SE" sz="2400" dirty="0">
                <a:solidFill>
                  <a:schemeClr val="tx2"/>
                </a:solidFill>
              </a:rPr>
              <a:t> in </a:t>
            </a:r>
            <a:r>
              <a:rPr lang="sv-SE" sz="2400" dirty="0" err="1">
                <a:solidFill>
                  <a:schemeClr val="tx2"/>
                </a:solidFill>
              </a:rPr>
              <a:t>securiCAD</a:t>
            </a:r>
            <a:r>
              <a:rPr lang="sv-SE" sz="2400" dirty="0">
                <a:solidFill>
                  <a:schemeClr val="tx2"/>
                </a:solidFill>
              </a:rPr>
              <a:t> Enterprise</a:t>
            </a:r>
          </a:p>
          <a:p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 err="1">
                <a:solidFill>
                  <a:schemeClr val="tx2"/>
                </a:solidFill>
              </a:rPr>
              <a:t>vehicleLang</a:t>
            </a:r>
            <a:endParaRPr lang="sv-SE" sz="2400" dirty="0">
              <a:solidFill>
                <a:schemeClr val="tx2"/>
              </a:solidFill>
            </a:endParaRPr>
          </a:p>
          <a:p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>
                <a:solidFill>
                  <a:schemeClr val="tx2"/>
                </a:solidFill>
              </a:rPr>
              <a:t>Meta Attack </a:t>
            </a:r>
            <a:r>
              <a:rPr lang="sv-SE" sz="2400" dirty="0" err="1">
                <a:solidFill>
                  <a:schemeClr val="tx2"/>
                </a:solidFill>
              </a:rPr>
              <a:t>Language</a:t>
            </a:r>
            <a:endParaRPr lang="sv-SE" sz="2400" dirty="0">
              <a:solidFill>
                <a:schemeClr val="tx2"/>
              </a:solidFill>
            </a:endParaRPr>
          </a:p>
          <a:p>
            <a:endParaRPr lang="sv-SE" sz="2400" dirty="0">
              <a:solidFill>
                <a:schemeClr val="tx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AE6A87-3357-40C2-8D0B-A8F62DEB1216}"/>
              </a:ext>
            </a:extLst>
          </p:cNvPr>
          <p:cNvSpPr txBox="1">
            <a:spLocks/>
          </p:cNvSpPr>
          <p:nvPr/>
        </p:nvSpPr>
        <p:spPr>
          <a:xfrm>
            <a:off x="5601442" y="2068556"/>
            <a:ext cx="3376481" cy="880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153132C-0F97-EC4F-9CB0-16BEB4E48688}"/>
              </a:ext>
            </a:extLst>
          </p:cNvPr>
          <p:cNvSpPr txBox="1">
            <a:spLocks/>
          </p:cNvSpPr>
          <p:nvPr/>
        </p:nvSpPr>
        <p:spPr>
          <a:xfrm>
            <a:off x="6633073" y="5829404"/>
            <a:ext cx="3376481" cy="10771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748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6E5F6AD-6DB3-45F7-AE22-476A6325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19" y="0"/>
            <a:ext cx="849158" cy="836762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F6D247E4-838C-49B2-8418-3FE173663B79}"/>
              </a:ext>
            </a:extLst>
          </p:cNvPr>
          <p:cNvSpPr txBox="1">
            <a:spLocks/>
          </p:cNvSpPr>
          <p:nvPr/>
        </p:nvSpPr>
        <p:spPr>
          <a:xfrm>
            <a:off x="428625" y="1511559"/>
            <a:ext cx="3781425" cy="1511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securiCAD</a:t>
            </a:r>
            <a:r>
              <a:rPr lang="en-US" sz="4800" dirty="0">
                <a:solidFill>
                  <a:schemeClr val="bg1"/>
                </a:solidFill>
              </a:rPr>
              <a:t> Enterprise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33053B1-632B-4D32-87B9-327A1A77E28F}"/>
              </a:ext>
            </a:extLst>
          </p:cNvPr>
          <p:cNvSpPr txBox="1">
            <a:spLocks/>
          </p:cNvSpPr>
          <p:nvPr/>
        </p:nvSpPr>
        <p:spPr>
          <a:xfrm>
            <a:off x="428625" y="2361001"/>
            <a:ext cx="3527555" cy="16596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4F7BB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A5A38E-06F7-41F7-8995-1D4514DF4C18}"/>
              </a:ext>
            </a:extLst>
          </p:cNvPr>
          <p:cNvSpPr txBox="1">
            <a:spLocks/>
          </p:cNvSpPr>
          <p:nvPr/>
        </p:nvSpPr>
        <p:spPr>
          <a:xfrm>
            <a:off x="4604329" y="1511559"/>
            <a:ext cx="7435271" cy="3466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chemeClr val="tx2"/>
                </a:solidFill>
              </a:rPr>
              <a:t>Web-</a:t>
            </a:r>
            <a:r>
              <a:rPr lang="sv-SE" sz="2400" dirty="0" err="1">
                <a:solidFill>
                  <a:schemeClr val="tx2"/>
                </a:solidFill>
              </a:rPr>
              <a:t>based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application</a:t>
            </a:r>
            <a:r>
              <a:rPr lang="sv-SE" sz="2400" dirty="0">
                <a:solidFill>
                  <a:schemeClr val="tx2"/>
                </a:solidFill>
              </a:rPr>
              <a:t> for </a:t>
            </a:r>
            <a:r>
              <a:rPr lang="sv-SE" sz="2400" dirty="0" err="1">
                <a:solidFill>
                  <a:schemeClr val="tx2"/>
                </a:solidFill>
              </a:rPr>
              <a:t>threat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modeling</a:t>
            </a:r>
            <a:r>
              <a:rPr lang="sv-SE" sz="2400" dirty="0">
                <a:solidFill>
                  <a:schemeClr val="tx2"/>
                </a:solidFill>
              </a:rPr>
              <a:t>, attack simulations and </a:t>
            </a:r>
            <a:r>
              <a:rPr lang="sv-SE" sz="2400" dirty="0" err="1">
                <a:solidFill>
                  <a:schemeClr val="tx2"/>
                </a:solidFill>
              </a:rPr>
              <a:t>analysis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 err="1">
                <a:solidFill>
                  <a:schemeClr val="tx2"/>
                </a:solidFill>
              </a:rPr>
              <a:t>Model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editing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 err="1">
                <a:solidFill>
                  <a:schemeClr val="tx2"/>
                </a:solidFill>
              </a:rPr>
              <a:t>Proactive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what-if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analysis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 err="1">
                <a:solidFill>
                  <a:schemeClr val="tx2"/>
                </a:solidFill>
              </a:rPr>
              <a:t>Collaboration</a:t>
            </a:r>
            <a:r>
              <a:rPr lang="sv-SE" sz="2400" dirty="0">
                <a:solidFill>
                  <a:schemeClr val="tx2"/>
                </a:solidFill>
              </a:rPr>
              <a:t> – multi-</a:t>
            </a:r>
            <a:r>
              <a:rPr lang="sv-SE" sz="2400" dirty="0" err="1">
                <a:solidFill>
                  <a:schemeClr val="tx2"/>
                </a:solidFill>
              </a:rPr>
              <a:t>user</a:t>
            </a:r>
            <a:r>
              <a:rPr lang="sv-SE" sz="2400" dirty="0">
                <a:solidFill>
                  <a:schemeClr val="tx2"/>
                </a:solidFill>
              </a:rPr>
              <a:t> and </a:t>
            </a:r>
            <a:r>
              <a:rPr lang="sv-SE" sz="2400" dirty="0" err="1">
                <a:solidFill>
                  <a:schemeClr val="tx2"/>
                </a:solidFill>
              </a:rPr>
              <a:t>projects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i="1" dirty="0" err="1">
                <a:solidFill>
                  <a:schemeClr val="tx2"/>
                </a:solidFill>
              </a:rPr>
              <a:t>Now</a:t>
            </a:r>
            <a:r>
              <a:rPr lang="sv-SE" sz="2400" i="1" dirty="0">
                <a:solidFill>
                  <a:schemeClr val="tx2"/>
                </a:solidFill>
              </a:rPr>
              <a:t> </a:t>
            </a:r>
            <a:r>
              <a:rPr lang="sv-SE" sz="2400" i="1" dirty="0" err="1">
                <a:solidFill>
                  <a:schemeClr val="tx2"/>
                </a:solidFill>
              </a:rPr>
              <a:t>with</a:t>
            </a:r>
            <a:r>
              <a:rPr lang="sv-SE" sz="2400" i="1" dirty="0">
                <a:solidFill>
                  <a:schemeClr val="tx2"/>
                </a:solidFill>
              </a:rPr>
              <a:t> experimental support for Meta Attack </a:t>
            </a:r>
            <a:r>
              <a:rPr lang="sv-SE" sz="2400" i="1" dirty="0" err="1">
                <a:solidFill>
                  <a:schemeClr val="tx2"/>
                </a:solidFill>
              </a:rPr>
              <a:t>Language</a:t>
            </a:r>
            <a:r>
              <a:rPr lang="sv-SE" sz="2400" i="1" dirty="0">
                <a:solidFill>
                  <a:schemeClr val="tx2"/>
                </a:solidFill>
              </a:rPr>
              <a:t> and </a:t>
            </a:r>
            <a:r>
              <a:rPr lang="sv-SE" sz="2400" i="1" dirty="0" err="1">
                <a:solidFill>
                  <a:schemeClr val="tx2"/>
                </a:solidFill>
              </a:rPr>
              <a:t>vehicleLang</a:t>
            </a:r>
            <a:r>
              <a:rPr lang="sv-SE" sz="2400" i="1" dirty="0">
                <a:solidFill>
                  <a:schemeClr val="tx2"/>
                </a:solidFill>
              </a:rPr>
              <a:t> - Demo</a:t>
            </a:r>
          </a:p>
          <a:p>
            <a:pPr marL="0" indent="0">
              <a:buNone/>
            </a:pPr>
            <a:endParaRPr lang="sv-S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400" dirty="0">
                <a:hlinkClick r:id="rId4"/>
              </a:rPr>
              <a:t>https://www.foreseeti.com/securicad-enterprise/</a:t>
            </a:r>
            <a:endParaRPr lang="sv-S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chemeClr val="tx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AE6A87-3357-40C2-8D0B-A8F62DEB1216}"/>
              </a:ext>
            </a:extLst>
          </p:cNvPr>
          <p:cNvSpPr txBox="1">
            <a:spLocks/>
          </p:cNvSpPr>
          <p:nvPr/>
        </p:nvSpPr>
        <p:spPr>
          <a:xfrm>
            <a:off x="5601442" y="2068556"/>
            <a:ext cx="3376481" cy="880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42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6E5F6AD-6DB3-45F7-AE22-476A6325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19" y="0"/>
            <a:ext cx="849158" cy="836762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F6D247E4-838C-49B2-8418-3FE173663B79}"/>
              </a:ext>
            </a:extLst>
          </p:cNvPr>
          <p:cNvSpPr txBox="1">
            <a:spLocks/>
          </p:cNvSpPr>
          <p:nvPr/>
        </p:nvSpPr>
        <p:spPr>
          <a:xfrm>
            <a:off x="428625" y="1511559"/>
            <a:ext cx="3781425" cy="1511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vehicleLang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33053B1-632B-4D32-87B9-327A1A77E28F}"/>
              </a:ext>
            </a:extLst>
          </p:cNvPr>
          <p:cNvSpPr txBox="1">
            <a:spLocks/>
          </p:cNvSpPr>
          <p:nvPr/>
        </p:nvSpPr>
        <p:spPr>
          <a:xfrm>
            <a:off x="428625" y="2361001"/>
            <a:ext cx="3527555" cy="16596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4F7BB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A5A38E-06F7-41F7-8995-1D4514DF4C18}"/>
              </a:ext>
            </a:extLst>
          </p:cNvPr>
          <p:cNvSpPr txBox="1">
            <a:spLocks/>
          </p:cNvSpPr>
          <p:nvPr/>
        </p:nvSpPr>
        <p:spPr>
          <a:xfrm>
            <a:off x="4604329" y="1511559"/>
            <a:ext cx="7435271" cy="4990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err="1">
                <a:solidFill>
                  <a:schemeClr val="tx2"/>
                </a:solidFill>
              </a:rPr>
              <a:t>Developed</a:t>
            </a:r>
            <a:r>
              <a:rPr lang="sv-SE" sz="2400" dirty="0">
                <a:solidFill>
                  <a:schemeClr val="tx2"/>
                </a:solidFill>
              </a:rPr>
              <a:t> by </a:t>
            </a:r>
            <a:r>
              <a:rPr lang="sv-SE" sz="2400" dirty="0" err="1">
                <a:solidFill>
                  <a:schemeClr val="tx2"/>
                </a:solidFill>
              </a:rPr>
              <a:t>Sotirios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Katsikeas</a:t>
            </a:r>
            <a:r>
              <a:rPr lang="sv-SE" sz="2400" dirty="0">
                <a:solidFill>
                  <a:schemeClr val="tx2"/>
                </a:solidFill>
              </a:rPr>
              <a:t> (</a:t>
            </a:r>
            <a:r>
              <a:rPr lang="sv-SE" sz="2400" dirty="0">
                <a:solidFill>
                  <a:schemeClr val="tx2"/>
                </a:solidFill>
                <a:hlinkClick r:id="rId4"/>
              </a:rPr>
              <a:t>sotkat@kth.se</a:t>
            </a:r>
            <a:r>
              <a:rPr lang="sv-SE" sz="2400" dirty="0">
                <a:solidFill>
                  <a:schemeClr val="tx2"/>
                </a:solidFill>
              </a:rPr>
              <a:t>) as a </a:t>
            </a:r>
            <a:r>
              <a:rPr lang="sv-SE" sz="2400" dirty="0" err="1">
                <a:solidFill>
                  <a:schemeClr val="tx2"/>
                </a:solidFill>
              </a:rPr>
              <a:t>Master’s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Thesis</a:t>
            </a:r>
            <a:r>
              <a:rPr lang="sv-SE" sz="2400" dirty="0">
                <a:solidFill>
                  <a:schemeClr val="tx2"/>
                </a:solidFill>
              </a:rPr>
              <a:t> at </a:t>
            </a:r>
            <a:r>
              <a:rPr lang="sv-SE" sz="2400" dirty="0" err="1">
                <a:solidFill>
                  <a:schemeClr val="tx2"/>
                </a:solidFill>
              </a:rPr>
              <a:t>foreseeti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 err="1">
                <a:solidFill>
                  <a:schemeClr val="tx2"/>
                </a:solidFill>
              </a:rPr>
              <a:t>Assessed</a:t>
            </a:r>
            <a:r>
              <a:rPr lang="sv-SE" sz="2400" dirty="0">
                <a:solidFill>
                  <a:schemeClr val="tx2"/>
                </a:solidFill>
              </a:rPr>
              <a:t> by </a:t>
            </a:r>
            <a:r>
              <a:rPr lang="sv-SE" sz="2400" dirty="0" err="1">
                <a:solidFill>
                  <a:schemeClr val="tx2"/>
                </a:solidFill>
              </a:rPr>
              <a:t>Nedo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Skobalj</a:t>
            </a:r>
            <a:r>
              <a:rPr lang="sv-SE" sz="2400" dirty="0">
                <a:solidFill>
                  <a:schemeClr val="tx2"/>
                </a:solidFill>
              </a:rPr>
              <a:t> in a </a:t>
            </a:r>
            <a:r>
              <a:rPr lang="sv-SE" sz="2400" dirty="0" err="1">
                <a:solidFill>
                  <a:schemeClr val="tx2"/>
                </a:solidFill>
              </a:rPr>
              <a:t>Master’s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Thesis</a:t>
            </a:r>
            <a:r>
              <a:rPr lang="sv-SE" sz="2400" dirty="0">
                <a:solidFill>
                  <a:schemeClr val="tx2"/>
                </a:solidFill>
              </a:rPr>
              <a:t> at Scania</a:t>
            </a:r>
          </a:p>
          <a:p>
            <a:r>
              <a:rPr lang="sv-SE" sz="2400" dirty="0" err="1">
                <a:solidFill>
                  <a:schemeClr val="tx2"/>
                </a:solidFill>
              </a:rPr>
              <a:t>Based</a:t>
            </a:r>
            <a:r>
              <a:rPr lang="sv-SE" sz="2400" dirty="0">
                <a:solidFill>
                  <a:schemeClr val="tx2"/>
                </a:solidFill>
              </a:rPr>
              <a:t> on the Meta Attack </a:t>
            </a:r>
            <a:r>
              <a:rPr lang="sv-SE" sz="2400" dirty="0" err="1">
                <a:solidFill>
                  <a:schemeClr val="tx2"/>
                </a:solidFill>
              </a:rPr>
              <a:t>Language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platform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>
                <a:solidFill>
                  <a:schemeClr val="tx2"/>
                </a:solidFill>
              </a:rPr>
              <a:t>Assets, attack steps and associations </a:t>
            </a:r>
            <a:r>
              <a:rPr lang="sv-SE" sz="2400" dirty="0" err="1">
                <a:solidFill>
                  <a:schemeClr val="tx2"/>
                </a:solidFill>
              </a:rPr>
              <a:t>tailored</a:t>
            </a:r>
            <a:r>
              <a:rPr lang="sv-SE" sz="2400" dirty="0">
                <a:solidFill>
                  <a:schemeClr val="tx2"/>
                </a:solidFill>
              </a:rPr>
              <a:t> to </a:t>
            </a:r>
            <a:r>
              <a:rPr lang="sv-SE" sz="2400" dirty="0" err="1">
                <a:solidFill>
                  <a:schemeClr val="tx2"/>
                </a:solidFill>
              </a:rPr>
              <a:t>vehicle</a:t>
            </a:r>
            <a:r>
              <a:rPr lang="sv-SE" sz="2400" dirty="0">
                <a:solidFill>
                  <a:schemeClr val="tx2"/>
                </a:solidFill>
              </a:rPr>
              <a:t> on-board systems</a:t>
            </a:r>
            <a:endParaRPr lang="sv-SE" sz="24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400" dirty="0" err="1">
                <a:solidFill>
                  <a:schemeClr val="tx2"/>
                </a:solidFill>
              </a:rPr>
              <a:t>Available</a:t>
            </a:r>
            <a:r>
              <a:rPr lang="sv-SE" sz="2400" dirty="0">
                <a:solidFill>
                  <a:schemeClr val="tx2"/>
                </a:solidFill>
              </a:rPr>
              <a:t> on </a:t>
            </a:r>
            <a:r>
              <a:rPr lang="sv-SE" sz="2400" dirty="0" err="1">
                <a:solidFill>
                  <a:schemeClr val="tx2"/>
                </a:solidFill>
              </a:rPr>
              <a:t>GitHub</a:t>
            </a:r>
            <a:r>
              <a:rPr lang="sv-SE" sz="2400" dirty="0">
                <a:solidFill>
                  <a:schemeClr val="tx2"/>
                </a:solidFill>
              </a:rPr>
              <a:t> under Apache 2.0 </a:t>
            </a:r>
            <a:r>
              <a:rPr lang="sv-SE" sz="2400" dirty="0" err="1">
                <a:solidFill>
                  <a:schemeClr val="tx2"/>
                </a:solidFill>
              </a:rPr>
              <a:t>license</a:t>
            </a:r>
            <a:endParaRPr lang="sv-S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400" dirty="0">
                <a:hlinkClick r:id="rId5"/>
              </a:rPr>
              <a:t>https://mal-lang.org/</a:t>
            </a:r>
            <a:endParaRPr lang="sv-SE" sz="24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AE6A87-3357-40C2-8D0B-A8F62DEB1216}"/>
              </a:ext>
            </a:extLst>
          </p:cNvPr>
          <p:cNvSpPr txBox="1">
            <a:spLocks/>
          </p:cNvSpPr>
          <p:nvPr/>
        </p:nvSpPr>
        <p:spPr>
          <a:xfrm>
            <a:off x="5601442" y="2068556"/>
            <a:ext cx="3376481" cy="880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01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907B362-A117-214A-95F2-D73C7E7F30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01298" y="234462"/>
            <a:ext cx="8885119" cy="942265"/>
          </a:xfrm>
        </p:spPr>
        <p:txBody>
          <a:bodyPr/>
          <a:lstStyle/>
          <a:p>
            <a:r>
              <a:rPr lang="en-US" dirty="0"/>
              <a:t>Meta Attack Language toolchain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10C0685-8C60-BE49-ABBC-7B996D01C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943" y="6506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BF65C2-6F46-4DDD-9A04-7CB769C2B1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7706AD7-6C73-B44F-9EB9-1B95B718A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1798" y="3570988"/>
            <a:ext cx="674747" cy="6747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7B405BC-CC5C-1D44-B239-DACBBF50B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719" y="5450926"/>
            <a:ext cx="674747" cy="67474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584644A-4ABA-4541-A266-62FB15262EBF}"/>
              </a:ext>
            </a:extLst>
          </p:cNvPr>
          <p:cNvSpPr txBox="1"/>
          <p:nvPr/>
        </p:nvSpPr>
        <p:spPr>
          <a:xfrm>
            <a:off x="1765354" y="4263626"/>
            <a:ext cx="197993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Domain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specific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threat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modeling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language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 designers/</a:t>
            </a: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maintainers</a:t>
            </a:r>
            <a:endParaRPr lang="sv-SE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03E137-AD95-1040-B1B8-B9D92020CCF6}"/>
              </a:ext>
            </a:extLst>
          </p:cNvPr>
          <p:cNvSpPr txBox="1"/>
          <p:nvPr/>
        </p:nvSpPr>
        <p:spPr>
          <a:xfrm>
            <a:off x="1886355" y="6171079"/>
            <a:ext cx="13575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Threat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modellers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Analysts</a:t>
            </a:r>
            <a:endParaRPr lang="sv-SE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3F8DB0-8FBF-294D-9ED1-9F52D6F895B9}"/>
              </a:ext>
            </a:extLst>
          </p:cNvPr>
          <p:cNvCxnSpPr/>
          <p:nvPr/>
        </p:nvCxnSpPr>
        <p:spPr>
          <a:xfrm flipV="1">
            <a:off x="2957293" y="3908361"/>
            <a:ext cx="411809" cy="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3BA60D-71FA-3142-A2DC-37A83B37D8DC}"/>
              </a:ext>
            </a:extLst>
          </p:cNvPr>
          <p:cNvCxnSpPr/>
          <p:nvPr/>
        </p:nvCxnSpPr>
        <p:spPr>
          <a:xfrm flipV="1">
            <a:off x="4657099" y="3908360"/>
            <a:ext cx="411809" cy="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Document 47">
            <a:extLst>
              <a:ext uri="{FF2B5EF4-FFF2-40B4-BE49-F238E27FC236}">
                <a16:creationId xmlns:a16="http://schemas.microsoft.com/office/drawing/2014/main" id="{3D4724EA-2F93-7F46-94BD-BAFE8AC1AD50}"/>
              </a:ext>
            </a:extLst>
          </p:cNvPr>
          <p:cNvSpPr/>
          <p:nvPr/>
        </p:nvSpPr>
        <p:spPr>
          <a:xfrm>
            <a:off x="3460757" y="3559407"/>
            <a:ext cx="1112703" cy="858107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vehicleLang</a:t>
            </a:r>
            <a:r>
              <a:rPr lang="sv-SE" sz="1200" dirty="0"/>
              <a:t> </a:t>
            </a:r>
            <a:r>
              <a:rPr lang="sv-SE" sz="1200" dirty="0" err="1"/>
              <a:t>Language</a:t>
            </a:r>
            <a:r>
              <a:rPr lang="sv-SE" sz="1200" dirty="0"/>
              <a:t>  </a:t>
            </a:r>
            <a:r>
              <a:rPr lang="sv-SE" sz="1200" dirty="0" err="1"/>
              <a:t>specification</a:t>
            </a:r>
            <a:endParaRPr lang="sv-SE" sz="1200" dirty="0"/>
          </a:p>
        </p:txBody>
      </p:sp>
      <p:sp>
        <p:nvSpPr>
          <p:cNvPr id="49" name="Multidocument 10">
            <a:extLst>
              <a:ext uri="{FF2B5EF4-FFF2-40B4-BE49-F238E27FC236}">
                <a16:creationId xmlns:a16="http://schemas.microsoft.com/office/drawing/2014/main" id="{D1A95122-F070-1D45-B564-ACB4FEC786AA}"/>
              </a:ext>
            </a:extLst>
          </p:cNvPr>
          <p:cNvSpPr/>
          <p:nvPr/>
        </p:nvSpPr>
        <p:spPr>
          <a:xfrm>
            <a:off x="6618446" y="3510552"/>
            <a:ext cx="1134737" cy="952768"/>
          </a:xfrm>
          <a:prstGeom prst="flowChartMultidocumen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Java </a:t>
            </a:r>
            <a:r>
              <a:rPr lang="sv-SE" sz="1200" dirty="0" err="1"/>
              <a:t>language</a:t>
            </a:r>
            <a:r>
              <a:rPr lang="sv-SE" sz="1200" dirty="0"/>
              <a:t> source</a:t>
            </a:r>
          </a:p>
        </p:txBody>
      </p:sp>
      <p:sp>
        <p:nvSpPr>
          <p:cNvPr id="50" name="Process 49">
            <a:extLst>
              <a:ext uri="{FF2B5EF4-FFF2-40B4-BE49-F238E27FC236}">
                <a16:creationId xmlns:a16="http://schemas.microsoft.com/office/drawing/2014/main" id="{B358F610-A4DE-924A-A208-936170C8F88B}"/>
              </a:ext>
            </a:extLst>
          </p:cNvPr>
          <p:cNvSpPr/>
          <p:nvPr/>
        </p:nvSpPr>
        <p:spPr>
          <a:xfrm>
            <a:off x="5110835" y="3559407"/>
            <a:ext cx="985165" cy="858107"/>
          </a:xfrm>
          <a:prstGeom prst="flowChart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MAL </a:t>
            </a:r>
            <a:r>
              <a:rPr lang="sv-SE" sz="1200" dirty="0" err="1"/>
              <a:t>compiler</a:t>
            </a:r>
            <a:endParaRPr lang="sv-SE" sz="12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AF29F4-7FE2-5C4C-B553-ABCC2E37AF7B}"/>
              </a:ext>
            </a:extLst>
          </p:cNvPr>
          <p:cNvCxnSpPr/>
          <p:nvPr/>
        </p:nvCxnSpPr>
        <p:spPr>
          <a:xfrm flipV="1">
            <a:off x="6169459" y="3914733"/>
            <a:ext cx="411809" cy="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26E8F97-D763-244A-B249-252D9AC9B3BE}"/>
              </a:ext>
            </a:extLst>
          </p:cNvPr>
          <p:cNvCxnSpPr/>
          <p:nvPr/>
        </p:nvCxnSpPr>
        <p:spPr>
          <a:xfrm flipV="1">
            <a:off x="7832288" y="3908359"/>
            <a:ext cx="411809" cy="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B84F665-9B97-2142-B57D-36E0D4CCACBD}"/>
              </a:ext>
            </a:extLst>
          </p:cNvPr>
          <p:cNvCxnSpPr>
            <a:cxnSpLocks/>
          </p:cNvCxnSpPr>
          <p:nvPr/>
        </p:nvCxnSpPr>
        <p:spPr>
          <a:xfrm>
            <a:off x="4672513" y="5788299"/>
            <a:ext cx="3365679" cy="0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Document 55">
            <a:extLst>
              <a:ext uri="{FF2B5EF4-FFF2-40B4-BE49-F238E27FC236}">
                <a16:creationId xmlns:a16="http://schemas.microsoft.com/office/drawing/2014/main" id="{8D7AD95B-6C01-E74F-AF55-0838A69A0667}"/>
              </a:ext>
            </a:extLst>
          </p:cNvPr>
          <p:cNvSpPr/>
          <p:nvPr/>
        </p:nvSpPr>
        <p:spPr>
          <a:xfrm>
            <a:off x="3482577" y="5427054"/>
            <a:ext cx="1112703" cy="858107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Vehicle</a:t>
            </a:r>
            <a:r>
              <a:rPr lang="sv-SE" sz="1200" dirty="0"/>
              <a:t> </a:t>
            </a:r>
            <a:r>
              <a:rPr lang="sv-SE" sz="1200" dirty="0" err="1"/>
              <a:t>threat</a:t>
            </a:r>
            <a:r>
              <a:rPr lang="sv-SE" sz="1200" dirty="0"/>
              <a:t> </a:t>
            </a:r>
            <a:r>
              <a:rPr lang="sv-SE" sz="1200" dirty="0" err="1"/>
              <a:t>model</a:t>
            </a:r>
            <a:r>
              <a:rPr lang="sv-SE" sz="1200" dirty="0"/>
              <a:t> (.</a:t>
            </a:r>
            <a:r>
              <a:rPr lang="sv-SE" sz="1200" dirty="0" err="1"/>
              <a:t>sCAD</a:t>
            </a:r>
            <a:r>
              <a:rPr lang="sv-SE" sz="1200" dirty="0"/>
              <a:t>)</a:t>
            </a:r>
          </a:p>
        </p:txBody>
      </p:sp>
      <p:sp>
        <p:nvSpPr>
          <p:cNvPr id="57" name="Process 56">
            <a:extLst>
              <a:ext uri="{FF2B5EF4-FFF2-40B4-BE49-F238E27FC236}">
                <a16:creationId xmlns:a16="http://schemas.microsoft.com/office/drawing/2014/main" id="{EAE76AAF-9A93-BE46-827C-B93716935B8C}"/>
              </a:ext>
            </a:extLst>
          </p:cNvPr>
          <p:cNvSpPr/>
          <p:nvPr/>
        </p:nvSpPr>
        <p:spPr>
          <a:xfrm>
            <a:off x="8233865" y="5363494"/>
            <a:ext cx="1357579" cy="1096021"/>
          </a:xfrm>
          <a:prstGeom prst="flowChart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 err="1"/>
              <a:t>securiCAD</a:t>
            </a:r>
            <a:endParaRPr lang="sv-SE" sz="1200" dirty="0"/>
          </a:p>
          <a:p>
            <a:endParaRPr lang="sv-SE" sz="1200" dirty="0"/>
          </a:p>
          <a:p>
            <a:pPr marL="171450" indent="-171450">
              <a:buFontTx/>
              <a:buChar char="-"/>
            </a:pPr>
            <a:r>
              <a:rPr lang="sv-SE" sz="1200" dirty="0" err="1"/>
              <a:t>Model</a:t>
            </a:r>
            <a:r>
              <a:rPr lang="sv-SE" sz="1200" dirty="0"/>
              <a:t> </a:t>
            </a:r>
            <a:r>
              <a:rPr lang="sv-SE" sz="1200" dirty="0" err="1"/>
              <a:t>mgmt</a:t>
            </a:r>
            <a:endParaRPr lang="sv-SE" sz="1200" dirty="0"/>
          </a:p>
          <a:p>
            <a:pPr marL="171450" indent="-171450">
              <a:buFontTx/>
              <a:buChar char="-"/>
            </a:pPr>
            <a:r>
              <a:rPr lang="sv-SE" sz="1200" dirty="0"/>
              <a:t>Simulation</a:t>
            </a:r>
          </a:p>
          <a:p>
            <a:pPr marL="171450" indent="-171450">
              <a:buFontTx/>
              <a:buChar char="-"/>
            </a:pPr>
            <a:r>
              <a:rPr lang="sv-SE" sz="1200" dirty="0" err="1"/>
              <a:t>Reporting</a:t>
            </a:r>
            <a:endParaRPr lang="sv-SE" sz="1200" dirty="0"/>
          </a:p>
        </p:txBody>
      </p:sp>
      <p:sp>
        <p:nvSpPr>
          <p:cNvPr id="58" name="Document 57">
            <a:extLst>
              <a:ext uri="{FF2B5EF4-FFF2-40B4-BE49-F238E27FC236}">
                <a16:creationId xmlns:a16="http://schemas.microsoft.com/office/drawing/2014/main" id="{E220F480-335A-EB4C-B839-05D508F182DC}"/>
              </a:ext>
            </a:extLst>
          </p:cNvPr>
          <p:cNvSpPr/>
          <p:nvPr/>
        </p:nvSpPr>
        <p:spPr>
          <a:xfrm>
            <a:off x="8323202" y="3499084"/>
            <a:ext cx="1112703" cy="858107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vehicleLang</a:t>
            </a:r>
            <a:r>
              <a:rPr lang="sv-SE" sz="1200" dirty="0"/>
              <a:t> JAR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16DED83-336E-8149-ADC0-27A5348DC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1798" y="1640126"/>
            <a:ext cx="674747" cy="67474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FF30CF9-2C1D-1947-9217-9D0BAF3EC1D7}"/>
              </a:ext>
            </a:extLst>
          </p:cNvPr>
          <p:cNvSpPr txBox="1"/>
          <p:nvPr/>
        </p:nvSpPr>
        <p:spPr>
          <a:xfrm>
            <a:off x="1880358" y="2388654"/>
            <a:ext cx="148874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MAL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err="1">
                <a:solidFill>
                  <a:schemeClr val="bg2">
                    <a:lumMod val="50000"/>
                  </a:schemeClr>
                </a:solidFill>
              </a:rPr>
              <a:t>maintainers</a:t>
            </a:r>
            <a:endParaRPr lang="sv-SE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Multidocument 36">
            <a:extLst>
              <a:ext uri="{FF2B5EF4-FFF2-40B4-BE49-F238E27FC236}">
                <a16:creationId xmlns:a16="http://schemas.microsoft.com/office/drawing/2014/main" id="{5EDDBE53-7725-4E42-997E-FBC50C61FA46}"/>
              </a:ext>
            </a:extLst>
          </p:cNvPr>
          <p:cNvSpPr/>
          <p:nvPr/>
        </p:nvSpPr>
        <p:spPr>
          <a:xfrm>
            <a:off x="3460543" y="1347310"/>
            <a:ext cx="1134737" cy="952768"/>
          </a:xfrm>
          <a:prstGeom prst="flowChartMulti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MAL </a:t>
            </a:r>
            <a:r>
              <a:rPr lang="sv-SE" sz="1200" dirty="0" err="1"/>
              <a:t>compiler</a:t>
            </a:r>
            <a:r>
              <a:rPr lang="sv-SE" sz="1200" dirty="0"/>
              <a:t> on </a:t>
            </a:r>
            <a:r>
              <a:rPr lang="sv-SE" sz="1200" dirty="0" err="1"/>
              <a:t>GitHub</a:t>
            </a:r>
            <a:endParaRPr lang="sv-SE" sz="1200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812727-04C2-B042-B2B0-A62EE16334A5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5603418" y="1640126"/>
            <a:ext cx="0" cy="191928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EAB1BFD-C3EC-614D-8755-732704CE3DFE}"/>
              </a:ext>
            </a:extLst>
          </p:cNvPr>
          <p:cNvCxnSpPr>
            <a:cxnSpLocks/>
          </p:cNvCxnSpPr>
          <p:nvPr/>
        </p:nvCxnSpPr>
        <p:spPr>
          <a:xfrm flipH="1">
            <a:off x="8796291" y="4463320"/>
            <a:ext cx="1" cy="781562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3073FAF-8D23-CE46-BF9A-7A09257BE01D}"/>
              </a:ext>
            </a:extLst>
          </p:cNvPr>
          <p:cNvCxnSpPr/>
          <p:nvPr/>
        </p:nvCxnSpPr>
        <p:spPr>
          <a:xfrm flipV="1">
            <a:off x="9520255" y="3908358"/>
            <a:ext cx="411809" cy="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6" name="Process 65">
            <a:extLst>
              <a:ext uri="{FF2B5EF4-FFF2-40B4-BE49-F238E27FC236}">
                <a16:creationId xmlns:a16="http://schemas.microsoft.com/office/drawing/2014/main" id="{7B8FFC30-27E9-F14C-81E1-EA6DFB16F4AB}"/>
              </a:ext>
            </a:extLst>
          </p:cNvPr>
          <p:cNvSpPr/>
          <p:nvPr/>
        </p:nvSpPr>
        <p:spPr>
          <a:xfrm>
            <a:off x="9979250" y="3527215"/>
            <a:ext cx="985165" cy="858107"/>
          </a:xfrm>
          <a:prstGeom prst="flowChart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Modeling</a:t>
            </a:r>
            <a:r>
              <a:rPr lang="sv-SE" sz="1200" dirty="0"/>
              <a:t> test programs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994FBBC-3FDD-2D44-B4E8-E2798089689A}"/>
              </a:ext>
            </a:extLst>
          </p:cNvPr>
          <p:cNvCxnSpPr>
            <a:cxnSpLocks/>
          </p:cNvCxnSpPr>
          <p:nvPr/>
        </p:nvCxnSpPr>
        <p:spPr>
          <a:xfrm flipV="1">
            <a:off x="2977636" y="5817500"/>
            <a:ext cx="411809" cy="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Document 67">
            <a:extLst>
              <a:ext uri="{FF2B5EF4-FFF2-40B4-BE49-F238E27FC236}">
                <a16:creationId xmlns:a16="http://schemas.microsoft.com/office/drawing/2014/main" id="{1B029572-42D7-2946-A50D-F2C7F852177E}"/>
              </a:ext>
            </a:extLst>
          </p:cNvPr>
          <p:cNvSpPr/>
          <p:nvPr/>
        </p:nvSpPr>
        <p:spPr>
          <a:xfrm>
            <a:off x="3460543" y="2354606"/>
            <a:ext cx="1112703" cy="858107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MAL </a:t>
            </a:r>
            <a:r>
              <a:rPr lang="sv-SE" sz="1200" dirty="0" err="1"/>
              <a:t>language</a:t>
            </a:r>
            <a:r>
              <a:rPr lang="sv-SE" sz="1200" dirty="0"/>
              <a:t> syntax </a:t>
            </a:r>
            <a:r>
              <a:rPr lang="sv-SE" sz="1200" dirty="0" err="1"/>
              <a:t>specification</a:t>
            </a:r>
            <a:endParaRPr lang="sv-SE" sz="12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A2CDF1-3AF8-1B4B-9387-D5ED08375449}"/>
              </a:ext>
            </a:extLst>
          </p:cNvPr>
          <p:cNvCxnSpPr/>
          <p:nvPr/>
        </p:nvCxnSpPr>
        <p:spPr>
          <a:xfrm flipV="1">
            <a:off x="2957292" y="2300077"/>
            <a:ext cx="411809" cy="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0FA2CF9-2222-0747-90FA-AA5DC95093CA}"/>
              </a:ext>
            </a:extLst>
          </p:cNvPr>
          <p:cNvCxnSpPr>
            <a:cxnSpLocks/>
            <a:stCxn id="68" idx="2"/>
            <a:endCxn id="48" idx="0"/>
          </p:cNvCxnSpPr>
          <p:nvPr/>
        </p:nvCxnSpPr>
        <p:spPr>
          <a:xfrm>
            <a:off x="4016895" y="3155983"/>
            <a:ext cx="214" cy="403424"/>
          </a:xfrm>
          <a:prstGeom prst="straightConnector1">
            <a:avLst/>
          </a:prstGeom>
          <a:ln w="25400">
            <a:prstDash val="sysDash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06C4F8D-58D8-1D44-AED8-01ECCEEDE235}"/>
              </a:ext>
            </a:extLst>
          </p:cNvPr>
          <p:cNvCxnSpPr>
            <a:cxnSpLocks/>
          </p:cNvCxnSpPr>
          <p:nvPr/>
        </p:nvCxnSpPr>
        <p:spPr>
          <a:xfrm flipV="1">
            <a:off x="9730812" y="5760462"/>
            <a:ext cx="411809" cy="1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2" name="Document 71">
            <a:extLst>
              <a:ext uri="{FF2B5EF4-FFF2-40B4-BE49-F238E27FC236}">
                <a16:creationId xmlns:a16="http://schemas.microsoft.com/office/drawing/2014/main" id="{188897A1-95AF-DD4C-9529-53846418D5AF}"/>
              </a:ext>
            </a:extLst>
          </p:cNvPr>
          <p:cNvSpPr/>
          <p:nvPr/>
        </p:nvSpPr>
        <p:spPr>
          <a:xfrm>
            <a:off x="10269594" y="5331408"/>
            <a:ext cx="1112703" cy="858107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Reports</a:t>
            </a:r>
            <a:r>
              <a:rPr lang="sv-SE" sz="1200" dirty="0"/>
              <a:t> / </a:t>
            </a:r>
            <a:r>
              <a:rPr lang="sv-SE" sz="1200" dirty="0" err="1"/>
              <a:t>actionable</a:t>
            </a:r>
            <a:r>
              <a:rPr lang="sv-SE" sz="1200" dirty="0"/>
              <a:t> </a:t>
            </a:r>
            <a:r>
              <a:rPr lang="sv-SE" sz="1200" dirty="0" err="1"/>
              <a:t>insights</a:t>
            </a:r>
            <a:endParaRPr lang="sv-SE" sz="1200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1F63756-7D92-8645-AC68-6667B24CDFDE}"/>
              </a:ext>
            </a:extLst>
          </p:cNvPr>
          <p:cNvCxnSpPr>
            <a:cxnSpLocks/>
          </p:cNvCxnSpPr>
          <p:nvPr/>
        </p:nvCxnSpPr>
        <p:spPr>
          <a:xfrm>
            <a:off x="4672513" y="1640126"/>
            <a:ext cx="929270" cy="0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175F4F5-AF86-DB4E-923D-0CC434555250}"/>
              </a:ext>
            </a:extLst>
          </p:cNvPr>
          <p:cNvCxnSpPr>
            <a:cxnSpLocks/>
          </p:cNvCxnSpPr>
          <p:nvPr/>
        </p:nvCxnSpPr>
        <p:spPr>
          <a:xfrm>
            <a:off x="1601298" y="3281452"/>
            <a:ext cx="10200854" cy="3082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5E1780C-4B6A-4446-9327-45356D9F6FB1}"/>
              </a:ext>
            </a:extLst>
          </p:cNvPr>
          <p:cNvCxnSpPr>
            <a:cxnSpLocks/>
          </p:cNvCxnSpPr>
          <p:nvPr/>
        </p:nvCxnSpPr>
        <p:spPr>
          <a:xfrm>
            <a:off x="1601298" y="4994163"/>
            <a:ext cx="10200854" cy="3082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6CAB80A-0DE6-CF42-9EB9-BB3658C7EDEB}"/>
              </a:ext>
            </a:extLst>
          </p:cNvPr>
          <p:cNvCxnSpPr>
            <a:cxnSpLocks/>
            <a:stCxn id="48" idx="2"/>
            <a:endCxn id="56" idx="0"/>
          </p:cNvCxnSpPr>
          <p:nvPr/>
        </p:nvCxnSpPr>
        <p:spPr>
          <a:xfrm>
            <a:off x="4017109" y="4360784"/>
            <a:ext cx="21820" cy="1066270"/>
          </a:xfrm>
          <a:prstGeom prst="straightConnector1">
            <a:avLst/>
          </a:prstGeom>
          <a:ln w="25400">
            <a:prstDash val="sysDash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7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6E5F6AD-6DB3-45F7-AE22-476A6325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19" y="0"/>
            <a:ext cx="849158" cy="836762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F6D247E4-838C-49B2-8418-3FE173663B79}"/>
              </a:ext>
            </a:extLst>
          </p:cNvPr>
          <p:cNvSpPr txBox="1">
            <a:spLocks/>
          </p:cNvSpPr>
          <p:nvPr/>
        </p:nvSpPr>
        <p:spPr>
          <a:xfrm>
            <a:off x="428625" y="1511559"/>
            <a:ext cx="2813339" cy="1511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Meta Attack Language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33053B1-632B-4D32-87B9-327A1A77E28F}"/>
              </a:ext>
            </a:extLst>
          </p:cNvPr>
          <p:cNvSpPr txBox="1">
            <a:spLocks/>
          </p:cNvSpPr>
          <p:nvPr/>
        </p:nvSpPr>
        <p:spPr>
          <a:xfrm>
            <a:off x="428625" y="2361001"/>
            <a:ext cx="3527555" cy="16596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4F7BB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A5A38E-06F7-41F7-8995-1D4514DF4C18}"/>
              </a:ext>
            </a:extLst>
          </p:cNvPr>
          <p:cNvSpPr txBox="1">
            <a:spLocks/>
          </p:cNvSpPr>
          <p:nvPr/>
        </p:nvSpPr>
        <p:spPr>
          <a:xfrm>
            <a:off x="4604329" y="1511559"/>
            <a:ext cx="7435271" cy="4990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chemeClr val="tx2"/>
                </a:solidFill>
              </a:rPr>
              <a:t>A </a:t>
            </a:r>
            <a:r>
              <a:rPr lang="sv-SE" sz="2400" dirty="0" err="1">
                <a:solidFill>
                  <a:schemeClr val="tx2"/>
                </a:solidFill>
              </a:rPr>
              <a:t>language</a:t>
            </a:r>
            <a:r>
              <a:rPr lang="sv-SE" sz="2400" dirty="0">
                <a:solidFill>
                  <a:schemeClr val="tx2"/>
                </a:solidFill>
              </a:rPr>
              <a:t> to design </a:t>
            </a:r>
            <a:r>
              <a:rPr lang="sv-SE" sz="2400" dirty="0" err="1">
                <a:solidFill>
                  <a:schemeClr val="tx2"/>
                </a:solidFill>
              </a:rPr>
              <a:t>threat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modeling</a:t>
            </a:r>
            <a:r>
              <a:rPr lang="sv-SE" sz="2400" dirty="0">
                <a:solidFill>
                  <a:schemeClr val="tx2"/>
                </a:solidFill>
              </a:rPr>
              <a:t> and attack simulation systems/</a:t>
            </a:r>
            <a:r>
              <a:rPr lang="sv-SE" sz="2400" dirty="0" err="1">
                <a:solidFill>
                  <a:schemeClr val="tx2"/>
                </a:solidFill>
              </a:rPr>
              <a:t>languages</a:t>
            </a:r>
            <a:endParaRPr lang="sv-SE" sz="2400" dirty="0">
              <a:solidFill>
                <a:schemeClr val="tx2"/>
              </a:solidFill>
              <a:hlinkClick r:id="rId4"/>
            </a:endParaRPr>
          </a:p>
          <a:p>
            <a:r>
              <a:rPr lang="sv-SE" sz="2400" dirty="0">
                <a:solidFill>
                  <a:schemeClr val="tx2"/>
                </a:solidFill>
                <a:hlinkClick r:id="rId4"/>
              </a:rPr>
              <a:t>https://mal-lang.org/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 err="1">
                <a:solidFill>
                  <a:schemeClr val="tx2"/>
                </a:solidFill>
              </a:rPr>
              <a:t>Available</a:t>
            </a:r>
            <a:r>
              <a:rPr lang="sv-SE" sz="2400" dirty="0">
                <a:solidFill>
                  <a:schemeClr val="tx2"/>
                </a:solidFill>
              </a:rPr>
              <a:t> on </a:t>
            </a:r>
            <a:r>
              <a:rPr lang="sv-SE" sz="2400" dirty="0" err="1">
                <a:solidFill>
                  <a:schemeClr val="tx2"/>
                </a:solidFill>
              </a:rPr>
              <a:t>GitHub</a:t>
            </a:r>
            <a:r>
              <a:rPr lang="sv-SE" sz="2400" dirty="0">
                <a:solidFill>
                  <a:schemeClr val="tx2"/>
                </a:solidFill>
              </a:rPr>
              <a:t> under Apache 2.0 </a:t>
            </a:r>
            <a:r>
              <a:rPr lang="sv-SE" sz="2400" dirty="0" err="1">
                <a:solidFill>
                  <a:schemeClr val="tx2"/>
                </a:solidFill>
              </a:rPr>
              <a:t>license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 err="1">
                <a:solidFill>
                  <a:schemeClr val="tx2"/>
                </a:solidFill>
              </a:rPr>
              <a:t>Open</a:t>
            </a:r>
            <a:r>
              <a:rPr lang="sv-SE" sz="2400" dirty="0">
                <a:solidFill>
                  <a:schemeClr val="tx2"/>
                </a:solidFill>
              </a:rPr>
              <a:t> source </a:t>
            </a:r>
            <a:r>
              <a:rPr lang="sv-SE" sz="2400" dirty="0" err="1">
                <a:solidFill>
                  <a:schemeClr val="tx2"/>
                </a:solidFill>
              </a:rPr>
              <a:t>project</a:t>
            </a:r>
            <a:endParaRPr lang="sv-SE" sz="2400" dirty="0">
              <a:solidFill>
                <a:schemeClr val="tx2"/>
              </a:solidFill>
            </a:endParaRPr>
          </a:p>
          <a:p>
            <a:r>
              <a:rPr lang="sv-SE" sz="2400" dirty="0" err="1">
                <a:solidFill>
                  <a:schemeClr val="tx2"/>
                </a:solidFill>
              </a:rPr>
              <a:t>Allows</a:t>
            </a:r>
            <a:r>
              <a:rPr lang="sv-SE" sz="2400" dirty="0">
                <a:solidFill>
                  <a:schemeClr val="tx2"/>
                </a:solidFill>
              </a:rPr>
              <a:t> for </a:t>
            </a:r>
            <a:r>
              <a:rPr lang="sv-SE" sz="2400" dirty="0" err="1">
                <a:solidFill>
                  <a:schemeClr val="tx2"/>
                </a:solidFill>
              </a:rPr>
              <a:t>creation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of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domain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specific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threat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modeling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languages</a:t>
            </a:r>
            <a:r>
              <a:rPr lang="sv-SE" sz="2400" dirty="0">
                <a:solidFill>
                  <a:schemeClr val="tx2"/>
                </a:solidFill>
              </a:rPr>
              <a:t>/systems:</a:t>
            </a:r>
          </a:p>
          <a:p>
            <a:pPr lvl="1"/>
            <a:r>
              <a:rPr lang="sv-SE" sz="2000" dirty="0" err="1">
                <a:solidFill>
                  <a:schemeClr val="tx2"/>
                </a:solidFill>
              </a:rPr>
              <a:t>Vehicles</a:t>
            </a:r>
            <a:r>
              <a:rPr lang="sv-SE" sz="2000" dirty="0">
                <a:solidFill>
                  <a:schemeClr val="tx2"/>
                </a:solidFill>
              </a:rPr>
              <a:t> (</a:t>
            </a:r>
            <a:r>
              <a:rPr lang="sv-SE" sz="2000" dirty="0" err="1">
                <a:solidFill>
                  <a:schemeClr val="tx2"/>
                </a:solidFill>
              </a:rPr>
              <a:t>ThreatMove</a:t>
            </a:r>
            <a:r>
              <a:rPr lang="sv-SE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sv-SE" sz="2000" dirty="0">
                <a:solidFill>
                  <a:schemeClr val="tx2"/>
                </a:solidFill>
              </a:rPr>
              <a:t>Amazon AWS Cloud (</a:t>
            </a:r>
            <a:r>
              <a:rPr lang="sv-SE" sz="2000" dirty="0" err="1">
                <a:solidFill>
                  <a:schemeClr val="tx2"/>
                </a:solidFill>
              </a:rPr>
              <a:t>foreseeti</a:t>
            </a:r>
            <a:r>
              <a:rPr lang="sv-SE" sz="2000" dirty="0">
                <a:solidFill>
                  <a:schemeClr val="tx2"/>
                </a:solidFill>
              </a:rPr>
              <a:t>, KTH)</a:t>
            </a:r>
          </a:p>
          <a:p>
            <a:pPr lvl="1"/>
            <a:r>
              <a:rPr lang="sv-SE" sz="2000" dirty="0">
                <a:solidFill>
                  <a:schemeClr val="tx2"/>
                </a:solidFill>
              </a:rPr>
              <a:t>Microsoft </a:t>
            </a:r>
            <a:r>
              <a:rPr lang="sv-SE" sz="2000" dirty="0" err="1">
                <a:solidFill>
                  <a:schemeClr val="tx2"/>
                </a:solidFill>
              </a:rPr>
              <a:t>Azure</a:t>
            </a:r>
            <a:r>
              <a:rPr lang="sv-SE" sz="2000" dirty="0">
                <a:solidFill>
                  <a:schemeClr val="tx2"/>
                </a:solidFill>
              </a:rPr>
              <a:t> (</a:t>
            </a:r>
            <a:r>
              <a:rPr lang="sv-SE" sz="2000" dirty="0" err="1">
                <a:solidFill>
                  <a:schemeClr val="tx2"/>
                </a:solidFill>
              </a:rPr>
              <a:t>foreseeti</a:t>
            </a:r>
            <a:r>
              <a:rPr lang="sv-SE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sv-SE" sz="2000" dirty="0" err="1">
                <a:solidFill>
                  <a:schemeClr val="tx2"/>
                </a:solidFill>
              </a:rPr>
              <a:t>Electrical</a:t>
            </a:r>
            <a:r>
              <a:rPr lang="sv-SE" sz="2000" dirty="0">
                <a:solidFill>
                  <a:schemeClr val="tx2"/>
                </a:solidFill>
              </a:rPr>
              <a:t> </a:t>
            </a:r>
            <a:r>
              <a:rPr lang="sv-SE" sz="2000" dirty="0" err="1">
                <a:solidFill>
                  <a:schemeClr val="tx2"/>
                </a:solidFill>
              </a:rPr>
              <a:t>power</a:t>
            </a:r>
            <a:r>
              <a:rPr lang="sv-SE" sz="2000" dirty="0">
                <a:solidFill>
                  <a:schemeClr val="tx2"/>
                </a:solidFill>
              </a:rPr>
              <a:t> systems/OT (EU H2020 </a:t>
            </a:r>
            <a:r>
              <a:rPr lang="sv-SE" sz="2000" dirty="0" err="1">
                <a:solidFill>
                  <a:schemeClr val="tx2"/>
                </a:solidFill>
              </a:rPr>
              <a:t>EnergyShield</a:t>
            </a:r>
            <a:r>
              <a:rPr lang="sv-SE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sv-SE" sz="2000" dirty="0">
                <a:solidFill>
                  <a:schemeClr val="tx2"/>
                </a:solidFill>
              </a:rPr>
              <a:t>KTH research</a:t>
            </a:r>
          </a:p>
          <a:p>
            <a:r>
              <a:rPr lang="sv-SE" sz="2400" dirty="0" err="1">
                <a:solidFill>
                  <a:schemeClr val="tx2"/>
                </a:solidFill>
              </a:rPr>
              <a:t>Gaining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interest</a:t>
            </a:r>
            <a:r>
              <a:rPr lang="sv-SE" sz="2400" dirty="0">
                <a:solidFill>
                  <a:schemeClr val="tx2"/>
                </a:solidFill>
              </a:rPr>
              <a:t> – UK/</a:t>
            </a:r>
            <a:r>
              <a:rPr lang="sv-SE" sz="2400" dirty="0" err="1">
                <a:solidFill>
                  <a:schemeClr val="tx2"/>
                </a:solidFill>
              </a:rPr>
              <a:t>Germany</a:t>
            </a:r>
            <a:r>
              <a:rPr lang="sv-SE" sz="2400" dirty="0">
                <a:solidFill>
                  <a:schemeClr val="tx2"/>
                </a:solidFill>
              </a:rPr>
              <a:t>, SCADA/OT</a:t>
            </a:r>
          </a:p>
          <a:p>
            <a:pPr lvl="1"/>
            <a:endParaRPr lang="sv-SE" sz="2000" dirty="0">
              <a:solidFill>
                <a:schemeClr val="tx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AE6A87-3357-40C2-8D0B-A8F62DEB1216}"/>
              </a:ext>
            </a:extLst>
          </p:cNvPr>
          <p:cNvSpPr txBox="1">
            <a:spLocks/>
          </p:cNvSpPr>
          <p:nvPr/>
        </p:nvSpPr>
        <p:spPr>
          <a:xfrm>
            <a:off x="5601442" y="2068556"/>
            <a:ext cx="3376481" cy="880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16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907B362-A117-214A-95F2-D73C7E7F30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01298" y="234462"/>
            <a:ext cx="8885119" cy="942265"/>
          </a:xfrm>
        </p:spPr>
        <p:txBody>
          <a:bodyPr/>
          <a:lstStyle/>
          <a:p>
            <a:r>
              <a:rPr lang="en-US" dirty="0"/>
              <a:t>Live demo of </a:t>
            </a:r>
            <a:r>
              <a:rPr lang="en-US" dirty="0" err="1"/>
              <a:t>vehicleLang</a:t>
            </a:r>
            <a:r>
              <a:rPr lang="en-US" dirty="0"/>
              <a:t> in </a:t>
            </a:r>
            <a:r>
              <a:rPr lang="en-US" dirty="0" err="1"/>
              <a:t>securiCAD</a:t>
            </a:r>
            <a:r>
              <a:rPr lang="en-US" dirty="0"/>
              <a:t> Enterprise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10C0685-8C60-BE49-ABBC-7B996D01C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943" y="6506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BF65C2-6F46-4DDD-9A04-7CB769C2B1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D7437-2765-3F44-B0E8-E4B69568D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98" y="1876047"/>
            <a:ext cx="4821074" cy="4358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31A4A-8974-4443-A495-8B4A44A7C9E9}"/>
              </a:ext>
            </a:extLst>
          </p:cNvPr>
          <p:cNvSpPr txBox="1"/>
          <p:nvPr/>
        </p:nvSpPr>
        <p:spPr>
          <a:xfrm>
            <a:off x="2548517" y="1402823"/>
            <a:ext cx="292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From Cherokee </a:t>
            </a:r>
            <a:r>
              <a:rPr lang="sv-SE" dirty="0" err="1"/>
              <a:t>Threat</a:t>
            </a:r>
            <a:r>
              <a:rPr lang="sv-SE" dirty="0"/>
              <a:t> </a:t>
            </a:r>
            <a:r>
              <a:rPr lang="sv-SE" dirty="0" err="1"/>
              <a:t>model</a:t>
            </a:r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0A59B-F746-094F-820B-07ED789D0005}"/>
              </a:ext>
            </a:extLst>
          </p:cNvPr>
          <p:cNvSpPr txBox="1"/>
          <p:nvPr/>
        </p:nvSpPr>
        <p:spPr>
          <a:xfrm>
            <a:off x="6716850" y="140521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.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69E85-3AAD-E44C-9FF4-0891399802D1}"/>
              </a:ext>
            </a:extLst>
          </p:cNvPr>
          <p:cNvSpPr txBox="1"/>
          <p:nvPr/>
        </p:nvSpPr>
        <p:spPr>
          <a:xfrm>
            <a:off x="8281128" y="1402823"/>
            <a:ext cx="221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To </a:t>
            </a:r>
            <a:r>
              <a:rPr lang="sv-SE" dirty="0" err="1"/>
              <a:t>Critical</a:t>
            </a:r>
            <a:r>
              <a:rPr lang="sv-SE" dirty="0"/>
              <a:t> Attack </a:t>
            </a:r>
            <a:r>
              <a:rPr lang="sv-SE" dirty="0" err="1"/>
              <a:t>Path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29156-CADE-2143-872D-BCE1D5FC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07" y="1998251"/>
            <a:ext cx="5012159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24376</TotalTime>
  <Words>292</Words>
  <Application>Microsoft Macintosh PowerPoint</Application>
  <PresentationFormat>Widescreen</PresentationFormat>
  <Paragraphs>65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Per Eliasson</cp:lastModifiedBy>
  <cp:revision>245</cp:revision>
  <dcterms:created xsi:type="dcterms:W3CDTF">2018-06-18T13:46:44Z</dcterms:created>
  <dcterms:modified xsi:type="dcterms:W3CDTF">2019-10-24T14:25:50Z</dcterms:modified>
</cp:coreProperties>
</file>