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5" r:id="rId4"/>
    <p:sldId id="271" r:id="rId5"/>
    <p:sldId id="268" r:id="rId6"/>
    <p:sldId id="269" r:id="rId7"/>
    <p:sldId id="280" r:id="rId8"/>
    <p:sldId id="281" r:id="rId9"/>
    <p:sldId id="273" r:id="rId10"/>
    <p:sldId id="285" r:id="rId11"/>
    <p:sldId id="288" r:id="rId12"/>
    <p:sldId id="276" r:id="rId13"/>
    <p:sldId id="279" r:id="rId14"/>
    <p:sldId id="277" r:id="rId15"/>
    <p:sldId id="292" r:id="rId16"/>
    <p:sldId id="272" r:id="rId17"/>
    <p:sldId id="290" r:id="rId18"/>
    <p:sldId id="286" r:id="rId19"/>
    <p:sldId id="289" r:id="rId20"/>
    <p:sldId id="291" r:id="rId21"/>
    <p:sldId id="270" r:id="rId22"/>
    <p:sldId id="257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39" autoAdjust="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3EE3-98FF-43FB-835C-D10249582021}" type="datetimeFigureOut">
              <a:rPr lang="sv-SE" smtClean="0"/>
              <a:t>2019-10-09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14686-CC11-4595-A4CC-4E8349E4EA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5783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12E8A-6802-455A-8E7D-FAD6C6E9AEEA}" type="datetimeFigureOut">
              <a:rPr lang="sv-SE" smtClean="0"/>
              <a:t>2019-10-09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DE62-E483-4C42-8DCF-B1A307B4F6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3283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.11" TargetMode="External"/><Relationship Id="rId7" Type="http://schemas.openxmlformats.org/officeDocument/2006/relationships/hyperlink" Target="https://en.wikipedia.org/wiki/Intelligent_Transportation_System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Wi-Fi" TargetMode="External"/><Relationship Id="rId5" Type="http://schemas.openxmlformats.org/officeDocument/2006/relationships/hyperlink" Target="https://en.wikipedia.org/wiki/Vehicular_communication_systems" TargetMode="External"/><Relationship Id="rId4" Type="http://schemas.openxmlformats.org/officeDocument/2006/relationships/hyperlink" Target="https://en.wikipedia.org/wiki/Standardizati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am talking for everyone that has worked within the project.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42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57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Introduce a specification-agnostic novel stealthy attack detection mechanism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overcomes the limitations of the existing work 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fast, lightweight, and system-agnostic approach 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learns the normal behavior of IVN dynamics from historical data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detects deviations by continuously monitoring IVN traffic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Implemented on a low-end hardware and demonstrated on a 2018 Volvo XC60 test vehicle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can detect stealthy attacks on IVNs in addition to the classical attacks 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52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contribution of this task has been the creation of advanced analysis techniques for the identification of security threats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Achievement: The goal was achieved by defining an famiy of ...</a:t>
            </a:r>
          </a:p>
          <a:p>
            <a:r>
              <a:rPr lang="en-US" dirty="0" smtClean="0"/>
              <a:t>These notations allow the designers to describe the relevant security objectives for each information asset and to record the security assumptions that have been made.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42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5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Fault Injection: </a:t>
            </a:r>
            <a:r>
              <a:rPr lang="en-GB" sz="2400" dirty="0" smtClean="0">
                <a:solidFill>
                  <a:srgbClr val="708429"/>
                </a:solidFill>
              </a:rPr>
              <a:t>Common approach for evaluating system safety,</a:t>
            </a:r>
            <a:r>
              <a:rPr lang="en-GB" sz="2400" baseline="0" dirty="0" smtClean="0">
                <a:solidFill>
                  <a:srgbClr val="708429"/>
                </a:solidFill>
              </a:rPr>
              <a:t> </a:t>
            </a:r>
            <a:r>
              <a:rPr lang="en-GB" sz="2400" dirty="0" smtClean="0">
                <a:solidFill>
                  <a:srgbClr val="708429"/>
                </a:solidFill>
              </a:rPr>
              <a:t>Injects artificial faults in systems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rgbClr val="708429"/>
                </a:solidFill>
              </a:rPr>
              <a:t>How effective is it to use fault injection to inject </a:t>
            </a:r>
            <a:r>
              <a:rPr lang="en-GB" sz="2400" i="1" dirty="0" smtClean="0">
                <a:solidFill>
                  <a:srgbClr val="708429"/>
                </a:solidFill>
              </a:rPr>
              <a:t>security attacks</a:t>
            </a:r>
            <a:r>
              <a:rPr lang="en-GB" sz="2400" dirty="0" smtClean="0">
                <a:solidFill>
                  <a:srgbClr val="708429"/>
                </a:solidFill>
              </a:rPr>
              <a:t>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rgbClr val="708429"/>
                </a:solidFill>
              </a:rPr>
              <a:t>To what extent can </a:t>
            </a:r>
            <a:r>
              <a:rPr lang="en-GB" sz="2400" i="1" dirty="0" smtClean="0">
                <a:solidFill>
                  <a:srgbClr val="708429"/>
                </a:solidFill>
              </a:rPr>
              <a:t>security attacks</a:t>
            </a:r>
            <a:r>
              <a:rPr lang="en-GB" sz="2400" dirty="0" smtClean="0">
                <a:solidFill>
                  <a:srgbClr val="708429"/>
                </a:solidFill>
              </a:rPr>
              <a:t> influence system safety?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Attacks may be considered as a special type of faults </a:t>
            </a:r>
            <a:endParaRPr lang="en-US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Publication</a:t>
            </a:r>
            <a:endParaRPr lang="en-US" sz="2400" dirty="0" smtClean="0"/>
          </a:p>
          <a:p>
            <a:pPr marL="0" lvl="1" indent="0">
              <a:buNone/>
            </a:pPr>
            <a:r>
              <a:rPr lang="en-US" sz="1900" dirty="0" smtClean="0"/>
              <a:t>B. Sangchoolie, P. Folkesson and J. </a:t>
            </a:r>
            <a:r>
              <a:rPr lang="en-US" sz="1900" dirty="0" err="1" smtClean="0"/>
              <a:t>Vinter</a:t>
            </a:r>
            <a:r>
              <a:rPr lang="en-US" sz="1900" dirty="0" smtClean="0"/>
              <a:t>, “A Study of the Interplay Between Safety and Security Using Model-Implemented Fault Injection,” 2018 14th European Dependable Computing Conference (EDCC), Iasi Romania, 2018.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24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47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54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00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3600" dirty="0" smtClean="0"/>
              <a:t>. To </a:t>
            </a:r>
            <a:r>
              <a:rPr lang="en-US" sz="3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and understand requirements from the industry</a:t>
            </a:r>
          </a:p>
          <a:p>
            <a:r>
              <a:rPr lang="sv-SE" sz="3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 solve challenges like </a:t>
            </a:r>
            <a:r>
              <a:rPr lang="en-US" sz="3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should two systems of mixed security level communicate. Also,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AUTOSAR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SecureOnboardCommunication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concept leaves key management open to be solved by the OEM</a:t>
            </a:r>
            <a:endParaRPr lang="en-US" sz="3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. For use</a:t>
            </a:r>
            <a:r>
              <a:rPr lang="sv-SE" baseline="0" dirty="0" smtClean="0"/>
              <a:t> cases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	</a:t>
            </a:r>
            <a:r>
              <a:rPr lang="en-GB" sz="1200" dirty="0" smtClean="0"/>
              <a:t>Secure vehicle diagnostics, one of the most common attack vectors of vehicle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	Analysis of mechanisms for both external</a:t>
            </a:r>
            <a:r>
              <a:rPr lang="en-GB" sz="1200" baseline="0" dirty="0" smtClean="0"/>
              <a:t> connections towards vehicle and internal vehicle connections (the description, security level they are suitable for, necessary hardware requirements, their impact on safety and </a:t>
            </a:r>
            <a:r>
              <a:rPr lang="en-GB" sz="1200" baseline="0" dirty="0" err="1" smtClean="0"/>
              <a:t>realtime</a:t>
            </a:r>
            <a:r>
              <a:rPr lang="en-GB" sz="1200" baseline="0" dirty="0" smtClean="0"/>
              <a:t> performance of vehicle,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	security mechanisms evaluated  from safety and security perspective through fault and attack </a:t>
            </a:r>
            <a:r>
              <a:rPr lang="en-GB" sz="1200" b="0" baseline="0" dirty="0" smtClean="0"/>
              <a:t>injection</a:t>
            </a:r>
            <a:r>
              <a:rPr lang="en-GB" sz="1200" baseline="0" dirty="0" smtClean="0"/>
              <a:t> experiments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	</a:t>
            </a:r>
            <a:endParaRPr lang="en-GB" sz="1200" dirty="0" smtClean="0"/>
          </a:p>
          <a:p>
            <a:r>
              <a:rPr lang="sv-SE" dirty="0" smtClean="0"/>
              <a:t>. 	Focus on security by desing,</a:t>
            </a:r>
            <a:r>
              <a:rPr lang="sv-SE" baseline="0" dirty="0" smtClean="0"/>
              <a:t> i.e. </a:t>
            </a:r>
            <a:r>
              <a:rPr lang="sv-SE" b="1" baseline="0" dirty="0" smtClean="0"/>
              <a:t>Looking into a robust design for automotive software </a:t>
            </a:r>
            <a:r>
              <a:rPr lang="sv-SE" baseline="0" dirty="0" smtClean="0"/>
              <a:t>against security and privacy threats</a:t>
            </a:r>
          </a:p>
          <a:p>
            <a:r>
              <a:rPr lang="sv-SE" baseline="0" dirty="0" smtClean="0"/>
              <a:t>	identify and deveop methods and tools for validation and verification of automotive secure software development</a:t>
            </a:r>
            <a:r>
              <a:rPr lang="sv-SE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91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>1.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this document is to explore the security and privacy needs and requirements in order to serve as a base for the other work packages within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HoliSec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project. The scope has been to investigate the needs and requirements for: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/>
              <a:t>increased levels of connectivity and automation in vehicles</a:t>
            </a:r>
            <a:r>
              <a:rPr lang="en-US" sz="18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/>
              <a:t>access methods with both permanent and temporary access to the vehicle and its parts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/>
              <a:t>data sharing and big data according to user consent in collaborative ITS, predictive maintenance and product improvement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99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41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On the diagnostics part...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64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802.11p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approved amendment to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EEE 802.11"/>
              </a:rPr>
              <a:t>IEEE 802.11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tandardization"/>
              </a:rPr>
              <a:t>standard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add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wireless access in vehicular environments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(WAVE),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ehicular communication systems"/>
              </a:rPr>
              <a:t>vehicular communication system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defines enhancements to 802.11 (the basis of products marketed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i-Fi"/>
              </a:rPr>
              <a:t>Wi-Fi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required to support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telligent Transportation Systems"/>
              </a:rPr>
              <a:t>Intelligent Transportation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(ITS) applications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802.11 is the set of technical guidelines for implementing Wi-Fi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66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46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interplay between safety, security and privacy was investigated through an evaluation of the most common security mechanisms listed in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starndars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applicability for safety, security and privacy was investigated by focussing the evaluation on the dependability attributes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2DE62-E483-4C42-8DCF-B1A307B4F64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19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4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8456" y="6568554"/>
            <a:ext cx="1522344" cy="21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6050085"/>
            <a:ext cx="934988" cy="80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7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870029" y="6022488"/>
            <a:ext cx="1235371" cy="530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43"/>
          <p:cNvGrpSpPr/>
          <p:nvPr userDrawn="1"/>
        </p:nvGrpSpPr>
        <p:grpSpPr>
          <a:xfrm>
            <a:off x="4937285" y="6367903"/>
            <a:ext cx="1463515" cy="413897"/>
            <a:chOff x="2970" y="2839"/>
            <a:chExt cx="1497" cy="320"/>
          </a:xfrm>
        </p:grpSpPr>
        <p:pic>
          <p:nvPicPr>
            <p:cNvPr id="19" name="Shape 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4" y="2839"/>
              <a:ext cx="362" cy="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4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70" y="2886"/>
              <a:ext cx="1075" cy="2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Shape 49"/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6022488"/>
            <a:ext cx="985052" cy="75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Vinnova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22488"/>
            <a:ext cx="1123950" cy="4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46593"/>
            <a:ext cx="360359" cy="2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370069" y="988044"/>
            <a:ext cx="2754131" cy="1710320"/>
            <a:chOff x="1612063" y="1163213"/>
            <a:chExt cx="5802640" cy="3273114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83" y="1270544"/>
              <a:ext cx="2733675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803" y="1966341"/>
              <a:ext cx="26289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055" y="1813202"/>
              <a:ext cx="17145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1612063" y="1163213"/>
              <a:ext cx="5793120" cy="3273114"/>
            </a:xfrm>
            <a:prstGeom prst="rect">
              <a:avLst/>
            </a:prstGeom>
            <a:blipFill dpi="0" rotWithShape="1">
              <a:blip r:embed="rId13">
                <a:alphaModFix amt="29000"/>
              </a:blip>
              <a:srcRect/>
              <a:stretch>
                <a:fillRect/>
              </a:stretch>
            </a:blip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itle 1"/>
          <p:cNvSpPr txBox="1">
            <a:spLocks/>
          </p:cNvSpPr>
          <p:nvPr userDrawn="1"/>
        </p:nvSpPr>
        <p:spPr>
          <a:xfrm>
            <a:off x="3352800" y="1409163"/>
            <a:ext cx="4778654" cy="163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err="1" smtClean="0"/>
              <a:t>HoliSec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u="sng" dirty="0" smtClean="0">
                <a:solidFill>
                  <a:srgbClr val="616161"/>
                </a:solidFill>
              </a:rPr>
              <a:t>Holi</a:t>
            </a:r>
            <a:r>
              <a:rPr lang="en-GB" sz="1600" i="1" dirty="0" smtClean="0">
                <a:solidFill>
                  <a:srgbClr val="616161"/>
                </a:solidFill>
              </a:rPr>
              <a:t>stic Approach to Improve Data </a:t>
            </a:r>
            <a:r>
              <a:rPr lang="en-GB" sz="1600" i="1" u="sng" dirty="0" smtClean="0">
                <a:solidFill>
                  <a:srgbClr val="616161"/>
                </a:solidFill>
              </a:rPr>
              <a:t>Sec</a:t>
            </a:r>
            <a:r>
              <a:rPr lang="en-GB" sz="1600" i="1" dirty="0" smtClean="0">
                <a:solidFill>
                  <a:srgbClr val="616161"/>
                </a:solidFill>
              </a:rPr>
              <a:t>urity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11365"/>
            <a:ext cx="685800" cy="8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20000"/>
            <a:ext cx="914399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/>
              <a:t>HoliSec</a:t>
            </a:r>
            <a:endParaRPr lang="sv-SE" sz="3600" b="1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36" y="6324600"/>
            <a:ext cx="750917" cy="2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6200" y="6553200"/>
            <a:ext cx="3200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u="sng" dirty="0" smtClean="0">
                <a:solidFill>
                  <a:srgbClr val="616161"/>
                </a:solidFill>
              </a:rPr>
              <a:t>Holi</a:t>
            </a:r>
            <a:r>
              <a:rPr lang="en-GB" sz="1050" i="1" dirty="0" smtClean="0">
                <a:solidFill>
                  <a:srgbClr val="616161"/>
                </a:solidFill>
              </a:rPr>
              <a:t>stic </a:t>
            </a:r>
            <a:r>
              <a:rPr lang="en-GB" sz="1050" i="1" dirty="0">
                <a:solidFill>
                  <a:srgbClr val="616161"/>
                </a:solidFill>
              </a:rPr>
              <a:t>Approach to Improve Data </a:t>
            </a:r>
            <a:r>
              <a:rPr lang="en-GB" sz="1050" i="1" u="sng" dirty="0">
                <a:solidFill>
                  <a:srgbClr val="616161"/>
                </a:solidFill>
              </a:rPr>
              <a:t>Sec</a:t>
            </a:r>
            <a:r>
              <a:rPr lang="en-GB" sz="1050" i="1" dirty="0">
                <a:solidFill>
                  <a:srgbClr val="616161"/>
                </a:solidFill>
              </a:rPr>
              <a:t>urity</a:t>
            </a:r>
            <a:endParaRPr lang="sv-SE" sz="105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95600"/>
            <a:ext cx="8229600" cy="1143000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657600" y="1219200"/>
            <a:ext cx="4778654" cy="163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/>
              <a:t>HoliSec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u="sng" dirty="0" smtClean="0">
                <a:solidFill>
                  <a:srgbClr val="616161"/>
                </a:solidFill>
              </a:rPr>
              <a:t>Holi</a:t>
            </a:r>
            <a:r>
              <a:rPr lang="en-GB" sz="1600" i="1" dirty="0" smtClean="0">
                <a:solidFill>
                  <a:srgbClr val="616161"/>
                </a:solidFill>
              </a:rPr>
              <a:t>stic Approach to Improve Data </a:t>
            </a:r>
            <a:r>
              <a:rPr lang="en-GB" sz="1600" i="1" u="sng" dirty="0" smtClean="0">
                <a:solidFill>
                  <a:srgbClr val="616161"/>
                </a:solidFill>
              </a:rPr>
              <a:t>Sec</a:t>
            </a:r>
            <a:r>
              <a:rPr lang="en-GB" sz="1600" i="1" dirty="0" smtClean="0">
                <a:solidFill>
                  <a:srgbClr val="616161"/>
                </a:solidFill>
              </a:rPr>
              <a:t>urity</a:t>
            </a:r>
            <a:endParaRPr lang="en-GB" i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33400" y="988044"/>
            <a:ext cx="2754131" cy="1710320"/>
            <a:chOff x="1612063" y="1163213"/>
            <a:chExt cx="5802640" cy="327311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83" y="1270544"/>
              <a:ext cx="2733675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803" y="1966341"/>
              <a:ext cx="26289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055" y="1813202"/>
              <a:ext cx="17145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612063" y="1163213"/>
              <a:ext cx="5793120" cy="3273114"/>
            </a:xfrm>
            <a:prstGeom prst="rect">
              <a:avLst/>
            </a:prstGeom>
            <a:blipFill dpi="0" rotWithShape="1">
              <a:blip r:embed="rId5">
                <a:alphaModFix amt="29000"/>
              </a:blip>
              <a:srcRect/>
              <a:stretch>
                <a:fillRect/>
              </a:stretch>
            </a:blip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HoliSec in Focus:                                                     Results, perspective and impact                                                                       October 10, 2019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11714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HoliSec</a:t>
            </a:r>
            <a:r>
              <a:rPr lang="en-US" sz="3200" b="1" dirty="0" smtClean="0"/>
              <a:t> </a:t>
            </a:r>
            <a:r>
              <a:rPr lang="en-US" sz="3200" b="1" dirty="0"/>
              <a:t>in Focus: Results, perspective and impact</a:t>
            </a:r>
            <a:endParaRPr lang="sv-SE" sz="3200" b="1" dirty="0"/>
          </a:p>
          <a:p>
            <a:pPr algn="ctr"/>
            <a:r>
              <a:rPr lang="sv-SE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Mahboobeh Daftari</a:t>
            </a:r>
          </a:p>
          <a:p>
            <a:pPr algn="ctr"/>
            <a:r>
              <a:rPr lang="sv-SE" sz="2400" b="0" dirty="0" smtClean="0">
                <a:solidFill>
                  <a:schemeClr val="tx1"/>
                </a:solidFill>
              </a:rPr>
              <a:t>October 10, 2019. Time 09</a:t>
            </a:r>
            <a:r>
              <a:rPr lang="sv-SE" sz="2400" dirty="0" smtClean="0"/>
              <a:t>:15</a:t>
            </a:r>
            <a:r>
              <a:rPr lang="sv-SE" sz="2400" b="0" dirty="0" smtClean="0">
                <a:solidFill>
                  <a:schemeClr val="tx1"/>
                </a:solidFill>
              </a:rPr>
              <a:t> – 09:45</a:t>
            </a:r>
          </a:p>
          <a:p>
            <a:pPr algn="ctr"/>
            <a:r>
              <a:rPr lang="sv-SE" sz="2400" dirty="0" smtClean="0"/>
              <a:t>Mahboobeh.daftari@volvo.com</a:t>
            </a:r>
            <a:endParaRPr lang="sv-S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WP3 </a:t>
            </a:r>
            <a:r>
              <a:rPr lang="sv-SE" b="1" dirty="0" smtClean="0"/>
              <a:t>– </a:t>
            </a:r>
            <a:r>
              <a:rPr lang="en-US" b="1" dirty="0" smtClean="0"/>
              <a:t>Secure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500" dirty="0" smtClean="0"/>
              <a:t>1</a:t>
            </a:r>
            <a:r>
              <a:rPr lang="en-US" sz="5500" dirty="0"/>
              <a:t>. An evaluation of promising </a:t>
            </a:r>
            <a:r>
              <a:rPr lang="en-US" sz="5500" b="1" dirty="0"/>
              <a:t>CAN message authentication </a:t>
            </a:r>
            <a:r>
              <a:rPr lang="en-US" sz="5500" dirty="0"/>
              <a:t>solutions.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2. Discussion about the possibilities of </a:t>
            </a:r>
            <a:r>
              <a:rPr lang="en-US" sz="5500" b="1" dirty="0"/>
              <a:t>memory exploitation techniques </a:t>
            </a:r>
            <a:r>
              <a:rPr lang="en-US" sz="5500" dirty="0"/>
              <a:t>on </a:t>
            </a:r>
            <a:r>
              <a:rPr lang="en-US" sz="5500" dirty="0" smtClean="0"/>
              <a:t>resource constrained </a:t>
            </a:r>
            <a:r>
              <a:rPr lang="en-US" sz="5500" dirty="0"/>
              <a:t>automotive systems.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3. Recommendations to </a:t>
            </a:r>
            <a:r>
              <a:rPr lang="en-US" sz="5500" b="1" dirty="0"/>
              <a:t>improve vehicular security </a:t>
            </a:r>
            <a:r>
              <a:rPr lang="en-US" sz="5500" dirty="0"/>
              <a:t>throughout the </a:t>
            </a:r>
            <a:r>
              <a:rPr lang="en-US" sz="5500" b="1" dirty="0"/>
              <a:t>entire </a:t>
            </a:r>
            <a:r>
              <a:rPr lang="en-US" sz="5500" b="1" dirty="0" smtClean="0"/>
              <a:t>software development </a:t>
            </a:r>
            <a:r>
              <a:rPr lang="en-US" sz="5500" b="1" dirty="0"/>
              <a:t>lifecycle</a:t>
            </a:r>
            <a:r>
              <a:rPr lang="en-US" sz="5500" dirty="0"/>
              <a:t> based on an automotive use case.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4. Identification of </a:t>
            </a:r>
            <a:r>
              <a:rPr lang="en-US" sz="5500" b="1" dirty="0"/>
              <a:t>security issues in the automotive domain </a:t>
            </a:r>
            <a:r>
              <a:rPr lang="en-US" sz="5500" dirty="0"/>
              <a:t>based on a survey </a:t>
            </a:r>
            <a:r>
              <a:rPr lang="en-US" sz="5500" dirty="0" smtClean="0"/>
              <a:t>for automotive </a:t>
            </a:r>
            <a:r>
              <a:rPr lang="en-US" sz="5500" dirty="0"/>
              <a:t>security experts.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5. A study on how security levels should be structured for the automotive domain.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6. A </a:t>
            </a:r>
            <a:r>
              <a:rPr lang="en-US" sz="5500" b="1" dirty="0"/>
              <a:t>mapping between automotive security levels </a:t>
            </a:r>
            <a:r>
              <a:rPr lang="en-US" sz="5500" dirty="0"/>
              <a:t>and required mandatory </a:t>
            </a:r>
            <a:r>
              <a:rPr lang="en-US" sz="5500" b="1" dirty="0" smtClean="0"/>
              <a:t>security mechanisms</a:t>
            </a:r>
            <a:r>
              <a:rPr lang="en-US" sz="5500" dirty="0" smtClean="0"/>
              <a:t> </a:t>
            </a:r>
            <a:r>
              <a:rPr lang="en-US" sz="5500" dirty="0"/>
              <a:t>and </a:t>
            </a:r>
            <a:r>
              <a:rPr lang="en-US" sz="5500" b="1" dirty="0"/>
              <a:t>design rules</a:t>
            </a:r>
            <a:r>
              <a:rPr lang="en-US" sz="55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7. An analysis of </a:t>
            </a:r>
            <a:r>
              <a:rPr lang="en-US" sz="5500" b="1" dirty="0"/>
              <a:t>AUTOSAR </a:t>
            </a:r>
            <a:r>
              <a:rPr lang="en-US" sz="5500" b="1" dirty="0" err="1"/>
              <a:t>SecOC</a:t>
            </a:r>
            <a:r>
              <a:rPr lang="en-US" sz="5500" b="1" dirty="0"/>
              <a:t> Profile 3</a:t>
            </a:r>
            <a:r>
              <a:rPr lang="en-US" sz="5500" dirty="0"/>
              <a:t>, a method to provide freshness to </a:t>
            </a:r>
            <a:r>
              <a:rPr lang="en-US" sz="5500" dirty="0" smtClean="0"/>
              <a:t>authenticated messages</a:t>
            </a:r>
            <a:r>
              <a:rPr lang="en-US" sz="5500" dirty="0"/>
              <a:t>, and a proposal on how to improve it.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8. A preliminary assessment of the security implications of </a:t>
            </a:r>
            <a:r>
              <a:rPr lang="en-US" sz="5500" b="1" dirty="0"/>
              <a:t>replacing 802.11p </a:t>
            </a:r>
            <a:r>
              <a:rPr lang="en-US" sz="5500" b="1" dirty="0" smtClean="0"/>
              <a:t>with cellular </a:t>
            </a:r>
            <a:r>
              <a:rPr lang="en-US" sz="5500" b="1" dirty="0"/>
              <a:t>V2X</a:t>
            </a:r>
            <a:r>
              <a:rPr lang="en-US" sz="55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b="1" dirty="0"/>
              <a:t>WP3 - </a:t>
            </a:r>
            <a:r>
              <a:rPr lang="en-US" b="1" dirty="0"/>
              <a:t>Secure C</a:t>
            </a:r>
            <a:r>
              <a:rPr lang="en-US" b="1" dirty="0" smtClean="0"/>
              <a:t>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Eight publications:</a:t>
            </a:r>
          </a:p>
          <a:p>
            <a:pPr marL="0" indent="0">
              <a:buNone/>
            </a:pPr>
            <a:r>
              <a:rPr lang="sv-SE" sz="1400" dirty="0" smtClean="0"/>
              <a:t>1. N</a:t>
            </a:r>
            <a:r>
              <a:rPr lang="sv-SE" sz="1400" dirty="0"/>
              <a:t>. Nowdehi, A. Lautenbach, and T. Olovsson, “In-vehicle can message authentication: An evaluation based on industrial criteria”, </a:t>
            </a:r>
            <a:r>
              <a:rPr lang="sv-SE" sz="1400" dirty="0" smtClean="0"/>
              <a:t>in </a:t>
            </a:r>
            <a:r>
              <a:rPr lang="sv-SE" sz="1400" i="1" dirty="0" smtClean="0"/>
              <a:t>2017 </a:t>
            </a:r>
            <a:r>
              <a:rPr lang="sv-SE" sz="1400" i="1" dirty="0"/>
              <a:t>IEEE 86th Vehicular Technology Conference (VTC-Fall)</a:t>
            </a:r>
            <a:r>
              <a:rPr lang="sv-SE" sz="1400" dirty="0"/>
              <a:t>, Sep. 2017, pp. 1–7. DOI: 10.1109/VTCFall.2017.8288327. </a:t>
            </a:r>
            <a:br>
              <a:rPr lang="sv-SE" sz="1400" dirty="0"/>
            </a:br>
            <a:r>
              <a:rPr lang="sv-SE" sz="1400" dirty="0" smtClean="0"/>
              <a:t>2. A. Lautenbach, M. Almgren, and T. Olovsson, “What the stack? on memory exploitation and protection in resource constrained automotive systems”, in Critical Information Infrastructures Security, G. D’Agostino and A. Scala, Eds., Cham: Springer International Publishing, 2018, pp. 185–193, ISBN: 978-3-319-99843-5 </a:t>
            </a:r>
            <a:br>
              <a:rPr lang="sv-SE" sz="1400" dirty="0" smtClean="0"/>
            </a:br>
            <a:r>
              <a:rPr lang="sv-SE" sz="1400" dirty="0" smtClean="0"/>
              <a:t>3. T. Rosenstatter and T. Olovsson, “Open problems when mapping automotive security levels to system requirements”, in </a:t>
            </a:r>
            <a:r>
              <a:rPr lang="sv-SE" sz="1400" i="1" dirty="0" smtClean="0"/>
              <a:t>Proceedings of the 4th International Conference on Vehicle Technology and Intelligent Transport Systems - Volume 1: VEHITS,</a:t>
            </a:r>
            <a:r>
              <a:rPr lang="sv-SE" sz="1400" dirty="0" smtClean="0"/>
              <a:t> INSTICC, SciTePress, 2018, pp. 251–260, ISBN: 978-989-758-293-6. DOI: 10.5220/0006665302510260. </a:t>
            </a:r>
            <a:br>
              <a:rPr lang="sv-SE" sz="1400" dirty="0" smtClean="0"/>
            </a:br>
            <a:r>
              <a:rPr lang="en" sz="1400" dirty="0" smtClean="0"/>
              <a:t>4. T. Rosenstatter and T. Olovsson, “Towards a standardized mapping from automotive security levels to security mechanisms”, in </a:t>
            </a:r>
            <a:r>
              <a:rPr lang="en" sz="1400" i="1" dirty="0" smtClean="0"/>
              <a:t>2018 21st International Conference on Intelligent Transportation Systems (ITSC)</a:t>
            </a:r>
            <a:r>
              <a:rPr lang="en" sz="1400" dirty="0" smtClean="0"/>
              <a:t>, Nov. 2018, pp. 1501–1507. DOI: 10.1109/ ITSC.2018.8569679. </a:t>
            </a:r>
          </a:p>
          <a:p>
            <a:pPr marL="0" indent="0">
              <a:buNone/>
            </a:pPr>
            <a:r>
              <a:rPr lang="sv-SE" sz="1400" dirty="0" smtClean="0"/>
              <a:t>5. A</a:t>
            </a:r>
            <a:r>
              <a:rPr lang="sv-SE" sz="1400" dirty="0"/>
              <a:t>. Lautenbach, M. Almgren and T. Olovsson, “Understanding Common Automotive Security Issues and Their Implications” presented at International Workshop on Interplay of Security, Safety and System/Software Architecture 2018</a:t>
            </a:r>
            <a:br>
              <a:rPr lang="sv-SE" sz="1400" dirty="0"/>
            </a:br>
            <a:r>
              <a:rPr lang="sv-SE" sz="1400" dirty="0" smtClean="0"/>
              <a:t>6. A. Lautenbach, N. Nowdehi, T. Olovsson and R. Zaragatzky, "A Preliminary Security Assessment of 5G V2X," 2019 IEEE 89th Vehicular Technology Conference (VTC2019-Spring), Kuala Lumpur, Malaysia, 2019, pp. 1-7.</a:t>
            </a:r>
          </a:p>
          <a:p>
            <a:pPr marL="0" indent="0">
              <a:buNone/>
            </a:pPr>
            <a:r>
              <a:rPr lang="sv-SE" sz="1400" dirty="0" smtClean="0"/>
              <a:t>doi</a:t>
            </a:r>
            <a:r>
              <a:rPr lang="sv-SE" sz="1400" dirty="0"/>
              <a:t>: 10.1109/VTCSpring.2019.8746547</a:t>
            </a:r>
            <a:br>
              <a:rPr lang="sv-SE" sz="1400" dirty="0"/>
            </a:br>
            <a:r>
              <a:rPr lang="sv-SE" sz="1400" dirty="0" smtClean="0"/>
              <a:t>7. T. Rosenstatter, C. Sandberg and T. Olovsson, “Extending AUTOSAR’s Counter-based Solution for Freshness of Authenticated Messages in Vehicles” </a:t>
            </a:r>
            <a:r>
              <a:rPr lang="sv-SE" sz="1400" dirty="0" smtClean="0">
                <a:solidFill>
                  <a:srgbClr val="FF0000"/>
                </a:solidFill>
              </a:rPr>
              <a:t>accepted at ”</a:t>
            </a:r>
            <a:r>
              <a:rPr lang="en-US" sz="1400" dirty="0" smtClean="0">
                <a:solidFill>
                  <a:srgbClr val="FF0000"/>
                </a:solidFill>
              </a:rPr>
              <a:t> 24th IEEE Pacific Rim International Symposium on Dependable Computing (PRDC 2019)</a:t>
            </a:r>
            <a:r>
              <a:rPr lang="sv-SE" sz="1400" dirty="0" smtClean="0">
                <a:solidFill>
                  <a:srgbClr val="FF0000"/>
                </a:solidFill>
              </a:rPr>
              <a:t>”.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6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WP3 - </a:t>
            </a:r>
            <a:r>
              <a:rPr lang="en-US" b="1" dirty="0"/>
              <a:t>Secure C</a:t>
            </a:r>
            <a:r>
              <a:rPr lang="en-US" b="1" dirty="0" smtClean="0"/>
              <a:t>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59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sz="4000" dirty="0" smtClean="0"/>
              <a:t>Evaluation of </a:t>
            </a:r>
            <a:r>
              <a:rPr lang="en-IN" sz="4000" dirty="0"/>
              <a:t>the AUTOSAR </a:t>
            </a:r>
            <a:r>
              <a:rPr lang="en-IN" sz="4000" dirty="0" err="1"/>
              <a:t>SecOC</a:t>
            </a:r>
            <a:r>
              <a:rPr lang="en-IN" sz="4000" dirty="0"/>
              <a:t> </a:t>
            </a:r>
            <a:r>
              <a:rPr lang="en-IN" sz="4000" dirty="0" smtClean="0"/>
              <a:t>module:</a:t>
            </a:r>
          </a:p>
          <a:p>
            <a:r>
              <a:rPr lang="en-IN" sz="2600" b="1" dirty="0"/>
              <a:t>Message Tampering </a:t>
            </a:r>
            <a:r>
              <a:rPr lang="en-IN" sz="2600" dirty="0" smtClean="0"/>
              <a:t>– check </a:t>
            </a:r>
            <a:r>
              <a:rPr lang="en-IN" sz="2600" dirty="0"/>
              <a:t>if the slave ECU detects the tampered </a:t>
            </a:r>
            <a:r>
              <a:rPr lang="en-IN" sz="2600" dirty="0" smtClean="0"/>
              <a:t>message</a:t>
            </a:r>
            <a:endParaRPr lang="en-US" sz="2600" dirty="0"/>
          </a:p>
          <a:p>
            <a:pPr lvl="0"/>
            <a:r>
              <a:rPr lang="en-IN" sz="2600" b="1" dirty="0"/>
              <a:t>Re-synchronization</a:t>
            </a:r>
            <a:r>
              <a:rPr lang="en-IN" sz="2600" dirty="0"/>
              <a:t> </a:t>
            </a:r>
            <a:r>
              <a:rPr lang="en-IN" sz="2600" dirty="0" smtClean="0"/>
              <a:t>– check </a:t>
            </a:r>
            <a:r>
              <a:rPr lang="en-IN" sz="2600" dirty="0"/>
              <a:t>if the slave ECU re-synchronises immediately after a wake-up from </a:t>
            </a:r>
            <a:r>
              <a:rPr lang="en-IN" sz="2600" dirty="0" smtClean="0"/>
              <a:t>sleep</a:t>
            </a:r>
            <a:endParaRPr lang="en-US" sz="2600" dirty="0"/>
          </a:p>
          <a:p>
            <a:pPr lvl="0"/>
            <a:r>
              <a:rPr lang="en-IN" sz="2600" b="1" dirty="0"/>
              <a:t>Performance Measurement </a:t>
            </a:r>
            <a:r>
              <a:rPr lang="en-IN" sz="2600" dirty="0" smtClean="0"/>
              <a:t>– measure </a:t>
            </a:r>
            <a:r>
              <a:rPr lang="en-IN" sz="2600" dirty="0"/>
              <a:t>the minimum latency of message been transferred from master to slave ECU with and without </a:t>
            </a:r>
            <a:r>
              <a:rPr lang="en-IN" sz="2600" dirty="0" smtClean="0"/>
              <a:t>security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5" b="92239" l="0" r="94271">
                        <a14:foregroundMark x1="6832" y1="85376" x2="6832" y2="85376"/>
                        <a14:foregroundMark x1="1440" y1="82312" x2="1440" y2="85621"/>
                        <a14:foregroundMark x1="27145" y1="87582" x2="27145" y2="87582"/>
                        <a14:foregroundMark x1="41636" y1="87582" x2="41636" y2="87582"/>
                        <a14:foregroundMark x1="28401" y1="11601" x2="28401" y2="11601"/>
                        <a14:foregroundMark x1="41452" y1="16299" x2="47641" y2="16299"/>
                        <a14:foregroundMark x1="13266" y1="7721" x2="37714" y2="8578"/>
                        <a14:foregroundMark x1="18015" y1="9395" x2="33977" y2="16299"/>
                        <a14:foregroundMark x1="49326" y1="12990" x2="86397" y2="16299"/>
                        <a14:foregroundMark x1="63388" y1="12173" x2="79565" y2="12704"/>
                        <a14:foregroundMark x1="88266" y1="16299" x2="89522" y2="17688"/>
                        <a14:foregroundMark x1="91176" y1="84804" x2="91176" y2="82026"/>
                        <a14:foregroundMark x1="74602" y1="87010" x2="21752" y2="87010"/>
                        <a14:foregroundMark x1="7874" y1="88685" x2="4350" y2="75980"/>
                        <a14:foregroundMark x1="4565" y1="88399" x2="5178" y2="82884"/>
                        <a14:foregroundMark x1="80607" y1="11601" x2="80607" y2="14910"/>
                        <a14:foregroundMark x1="5178" y1="13276" x2="7047" y2="14379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2" r="6139" b="8287"/>
          <a:stretch/>
        </p:blipFill>
        <p:spPr bwMode="auto">
          <a:xfrm>
            <a:off x="5638800" y="3886200"/>
            <a:ext cx="2962910" cy="1845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5706149"/>
            <a:ext cx="229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/>
              <a:t>MPC5646C Evaluation board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4789921"/>
            <a:ext cx="1143000" cy="52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Sender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352800" y="4545051"/>
            <a:ext cx="1219200" cy="52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Receiver 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52800" y="5297607"/>
            <a:ext cx="1219200" cy="52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Receiver 2</a:t>
            </a:r>
            <a:endParaRPr lang="en-US" b="1" dirty="0"/>
          </a:p>
        </p:txBody>
      </p:sp>
      <p:cxnSp>
        <p:nvCxnSpPr>
          <p:cNvPr id="15" name="Elbow Connector 14"/>
          <p:cNvCxnSpPr>
            <a:stCxn id="9" idx="3"/>
            <a:endCxn id="10" idx="1"/>
          </p:cNvCxnSpPr>
          <p:nvPr/>
        </p:nvCxnSpPr>
        <p:spPr>
          <a:xfrm flipV="1">
            <a:off x="1905000" y="4809013"/>
            <a:ext cx="1447800" cy="2448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3"/>
            <a:endCxn id="11" idx="1"/>
          </p:cNvCxnSpPr>
          <p:nvPr/>
        </p:nvCxnSpPr>
        <p:spPr>
          <a:xfrm>
            <a:off x="1905000" y="5053883"/>
            <a:ext cx="1447800" cy="5076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0009" y="5072974"/>
            <a:ext cx="122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CAN/Ethernet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168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</a:t>
            </a:r>
            <a:r>
              <a:rPr lang="sv-SE" b="1" dirty="0" smtClean="0"/>
              <a:t>WP3 - </a:t>
            </a:r>
            <a:r>
              <a:rPr lang="en-US" b="1" dirty="0"/>
              <a:t>Interplay between </a:t>
            </a:r>
            <a:r>
              <a:rPr lang="en-US" b="1" dirty="0" smtClean="0"/>
              <a:t>Safety</a:t>
            </a:r>
            <a:r>
              <a:rPr lang="en-US" b="1" dirty="0"/>
              <a:t>, </a:t>
            </a:r>
            <a:r>
              <a:rPr lang="en-US" b="1" dirty="0" smtClean="0"/>
              <a:t>Security </a:t>
            </a:r>
            <a:r>
              <a:rPr lang="en-US" b="1" dirty="0"/>
              <a:t>and P</a:t>
            </a:r>
            <a:r>
              <a:rPr lang="en-US" b="1" dirty="0" smtClean="0"/>
              <a:t>rivacy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62500" lnSpcReduction="20000"/>
          </a:bodyPr>
          <a:lstStyle/>
          <a:p>
            <a:pPr marL="0" indent="0" hangingPunct="0">
              <a:buNone/>
            </a:pPr>
            <a:r>
              <a:rPr lang="en-GB" sz="2900" dirty="0" smtClean="0"/>
              <a:t>Analysis </a:t>
            </a:r>
            <a:r>
              <a:rPr lang="en-GB" sz="2900" dirty="0"/>
              <a:t>of </a:t>
            </a:r>
            <a:r>
              <a:rPr lang="en-GB" sz="2900" dirty="0" smtClean="0"/>
              <a:t>the </a:t>
            </a:r>
            <a:r>
              <a:rPr lang="en-GB" sz="2900" dirty="0"/>
              <a:t>most common security mechanisms listed in the </a:t>
            </a:r>
            <a:r>
              <a:rPr lang="en-GB" sz="2900" b="1" dirty="0"/>
              <a:t>IEC 62443 standard</a:t>
            </a:r>
            <a:r>
              <a:rPr lang="en-GB" sz="2900" dirty="0"/>
              <a:t>, </a:t>
            </a:r>
            <a:r>
              <a:rPr lang="en-GB" sz="2900" b="1" dirty="0" smtClean="0"/>
              <a:t>SESAMO</a:t>
            </a:r>
            <a:r>
              <a:rPr lang="en-GB" sz="2900" dirty="0"/>
              <a:t>, </a:t>
            </a:r>
            <a:r>
              <a:rPr lang="en-GB" sz="2900" b="1" dirty="0" smtClean="0"/>
              <a:t>OWASP</a:t>
            </a:r>
            <a:r>
              <a:rPr lang="en-GB" sz="2900" dirty="0"/>
              <a:t>, and </a:t>
            </a:r>
            <a:r>
              <a:rPr lang="en-GB" sz="2900" b="1" dirty="0" smtClean="0"/>
              <a:t>NIST</a:t>
            </a:r>
            <a:r>
              <a:rPr lang="en-GB" sz="2900" dirty="0" smtClean="0"/>
              <a:t> SP </a:t>
            </a:r>
            <a:r>
              <a:rPr lang="en-GB" sz="2900" dirty="0"/>
              <a:t>800-53. </a:t>
            </a:r>
            <a:endParaRPr lang="en-GB" sz="2900" dirty="0" smtClean="0"/>
          </a:p>
          <a:p>
            <a:pPr marL="0" indent="0" hangingPunct="0">
              <a:buNone/>
            </a:pPr>
            <a:endParaRPr lang="en-GB" dirty="0" smtClean="0"/>
          </a:p>
          <a:p>
            <a:pPr marL="0" indent="0" hangingPunct="0">
              <a:buNone/>
            </a:pPr>
            <a:r>
              <a:rPr lang="en-GB" sz="4500" dirty="0" smtClean="0"/>
              <a:t>focussed on </a:t>
            </a:r>
          </a:p>
          <a:p>
            <a:pPr hangingPunct="0"/>
            <a:r>
              <a:rPr lang="en-GB" sz="2900" dirty="0" smtClean="0"/>
              <a:t>Dependability </a:t>
            </a:r>
            <a:r>
              <a:rPr lang="en-GB" sz="2900" dirty="0"/>
              <a:t>attributes </a:t>
            </a:r>
            <a:r>
              <a:rPr lang="en-GB" sz="2900" b="1" dirty="0"/>
              <a:t>reliability</a:t>
            </a:r>
            <a:r>
              <a:rPr lang="en-GB" sz="2900" dirty="0"/>
              <a:t>, </a:t>
            </a:r>
            <a:r>
              <a:rPr lang="en-GB" sz="2900" b="1" dirty="0"/>
              <a:t>safety</a:t>
            </a:r>
            <a:r>
              <a:rPr lang="en-GB" sz="2900" dirty="0"/>
              <a:t>, </a:t>
            </a:r>
            <a:r>
              <a:rPr lang="en-GB" sz="2900" b="1" dirty="0"/>
              <a:t>maintainability</a:t>
            </a:r>
            <a:r>
              <a:rPr lang="en-GB" sz="2900" dirty="0"/>
              <a:t>, </a:t>
            </a:r>
            <a:r>
              <a:rPr lang="en-GB" sz="2900" b="1" dirty="0"/>
              <a:t>availability</a:t>
            </a:r>
            <a:r>
              <a:rPr lang="en-GB" sz="2900" dirty="0"/>
              <a:t>, </a:t>
            </a:r>
            <a:r>
              <a:rPr lang="en-GB" sz="2900" b="1" dirty="0"/>
              <a:t>integrity</a:t>
            </a:r>
            <a:r>
              <a:rPr lang="en-GB" sz="2900" dirty="0"/>
              <a:t> </a:t>
            </a:r>
            <a:r>
              <a:rPr lang="en-GB" sz="2900" dirty="0" smtClean="0"/>
              <a:t>and </a:t>
            </a:r>
            <a:r>
              <a:rPr lang="en-GB" sz="2900" b="1" dirty="0" smtClean="0"/>
              <a:t>confidentiality</a:t>
            </a:r>
            <a:r>
              <a:rPr lang="en-GB" sz="2900" dirty="0" smtClean="0"/>
              <a:t> </a:t>
            </a:r>
          </a:p>
          <a:p>
            <a:pPr hangingPunct="0"/>
            <a:r>
              <a:rPr lang="en-GB" sz="2900" dirty="0" smtClean="0"/>
              <a:t>And security attributes in </a:t>
            </a:r>
            <a:r>
              <a:rPr lang="en-GB" sz="2900" b="1" dirty="0" smtClean="0"/>
              <a:t>HEAVENS</a:t>
            </a:r>
            <a:r>
              <a:rPr lang="en-GB" sz="2900" dirty="0" smtClean="0"/>
              <a:t>; </a:t>
            </a:r>
            <a:r>
              <a:rPr lang="en-GB" sz="2900" b="1" dirty="0"/>
              <a:t>authenticity</a:t>
            </a:r>
            <a:r>
              <a:rPr lang="en-GB" sz="2900" dirty="0"/>
              <a:t>, </a:t>
            </a:r>
            <a:r>
              <a:rPr lang="en-GB" sz="2900" b="1" dirty="0"/>
              <a:t>authorization</a:t>
            </a:r>
            <a:r>
              <a:rPr lang="en-GB" sz="2900" dirty="0"/>
              <a:t>, </a:t>
            </a:r>
            <a:r>
              <a:rPr lang="en-GB" sz="2900" b="1" dirty="0"/>
              <a:t>non-repudiation</a:t>
            </a:r>
            <a:r>
              <a:rPr lang="en-GB" sz="2900" dirty="0"/>
              <a:t>, </a:t>
            </a:r>
            <a:r>
              <a:rPr lang="en-GB" sz="2900" b="1" dirty="0"/>
              <a:t>freshness</a:t>
            </a:r>
            <a:r>
              <a:rPr lang="en-GB" sz="2900" dirty="0"/>
              <a:t> and </a:t>
            </a:r>
            <a:r>
              <a:rPr lang="en-GB" sz="2900" b="1" dirty="0" smtClean="0"/>
              <a:t>privacy</a:t>
            </a:r>
            <a:endParaRPr lang="en-US" sz="2900" b="1" dirty="0"/>
          </a:p>
          <a:p>
            <a:pPr marL="0" indent="0">
              <a:buNone/>
            </a:pPr>
            <a:endParaRPr lang="en-US" dirty="0" smtClean="0"/>
          </a:p>
          <a:p>
            <a:pPr marL="0" indent="0" hangingPunct="0">
              <a:buNone/>
            </a:pPr>
            <a:r>
              <a:rPr lang="en-US" sz="4500" dirty="0"/>
              <a:t>Result: </a:t>
            </a:r>
          </a:p>
          <a:p>
            <a:r>
              <a:rPr lang="sv-SE" sz="2900" dirty="0"/>
              <a:t>Safety:</a:t>
            </a:r>
          </a:p>
          <a:p>
            <a:pPr lvl="1"/>
            <a:r>
              <a:rPr lang="sv-SE" sz="2900" dirty="0"/>
              <a:t>12 mechanisms may have positive effects on safety </a:t>
            </a:r>
          </a:p>
          <a:p>
            <a:pPr lvl="1"/>
            <a:r>
              <a:rPr lang="sv-SE" sz="2900" dirty="0"/>
              <a:t>2 mechanisms may have negative effect on safety</a:t>
            </a:r>
            <a:r>
              <a:rPr lang="sv-SE" sz="2900" dirty="0" smtClean="0"/>
              <a:t>: </a:t>
            </a:r>
            <a:r>
              <a:rPr lang="sv-SE" sz="2900" i="1" dirty="0" smtClean="0"/>
              <a:t>authentication </a:t>
            </a:r>
            <a:r>
              <a:rPr lang="sv-SE" sz="2900" i="1" dirty="0"/>
              <a:t>control, access control</a:t>
            </a:r>
            <a:r>
              <a:rPr lang="sv-SE" sz="2900" dirty="0"/>
              <a:t> </a:t>
            </a:r>
          </a:p>
          <a:p>
            <a:r>
              <a:rPr lang="sv-SE" sz="2900" dirty="0"/>
              <a:t>Privacy:</a:t>
            </a:r>
          </a:p>
          <a:p>
            <a:pPr lvl="1"/>
            <a:r>
              <a:rPr lang="sv-SE" sz="2900" dirty="0"/>
              <a:t>2 mechanisms target privacy: </a:t>
            </a:r>
            <a:r>
              <a:rPr lang="sv-SE" sz="2900" i="1" dirty="0"/>
              <a:t>encryption, VPN</a:t>
            </a:r>
          </a:p>
          <a:p>
            <a:pPr lvl="1"/>
            <a:r>
              <a:rPr lang="sv-SE" sz="2900" dirty="0"/>
              <a:t>2 mechanisms have negligible effect on privacy</a:t>
            </a:r>
            <a:r>
              <a:rPr lang="sv-SE" sz="2900" dirty="0" smtClean="0"/>
              <a:t>: </a:t>
            </a:r>
            <a:r>
              <a:rPr lang="sv-SE" sz="2900" i="1" dirty="0" smtClean="0"/>
              <a:t>device </a:t>
            </a:r>
            <a:r>
              <a:rPr lang="sv-SE" sz="2900" i="1" dirty="0"/>
              <a:t>authentication, signatures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5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WP3 </a:t>
            </a:r>
            <a:r>
              <a:rPr lang="sv-SE" b="1" dirty="0" smtClean="0"/>
              <a:t>- </a:t>
            </a:r>
            <a:r>
              <a:rPr lang="en-US" b="1" dirty="0"/>
              <a:t>Log and </a:t>
            </a:r>
            <a:r>
              <a:rPr lang="en-US" b="1" dirty="0" smtClean="0"/>
              <a:t>Intrusion Detection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Step1 (identifying the needs and challenges)</a:t>
            </a:r>
          </a:p>
          <a:p>
            <a:r>
              <a:rPr lang="en-US" sz="1800" dirty="0"/>
              <a:t>The needs, challenges and requirements for developing Intrusion Detection System (IDS) and logging in In-Vehicle Networks (IVNs). 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2800" dirty="0" smtClean="0"/>
              <a:t>Step </a:t>
            </a:r>
            <a:r>
              <a:rPr lang="en-US" sz="2800" dirty="0"/>
              <a:t>2 (Implementation of a light-weight IDS)</a:t>
            </a:r>
          </a:p>
          <a:p>
            <a:r>
              <a:rPr lang="en-US" sz="1800" dirty="0"/>
              <a:t>Design and implement a </a:t>
            </a:r>
            <a:r>
              <a:rPr lang="en-US" sz="1800" b="1" dirty="0"/>
              <a:t>lightweight</a:t>
            </a:r>
            <a:r>
              <a:rPr lang="en-US" sz="1800" dirty="0"/>
              <a:t> in-vehicle IDS with a combination of </a:t>
            </a:r>
            <a:r>
              <a:rPr lang="en-US" sz="1800" b="1" dirty="0"/>
              <a:t>misuse</a:t>
            </a:r>
            <a:r>
              <a:rPr lang="en-US" sz="1800" dirty="0"/>
              <a:t> and </a:t>
            </a:r>
            <a:r>
              <a:rPr lang="en-US" sz="1800" b="1" dirty="0"/>
              <a:t>behavioral</a:t>
            </a:r>
            <a:r>
              <a:rPr lang="en-US" sz="1800" dirty="0"/>
              <a:t> </a:t>
            </a:r>
            <a:r>
              <a:rPr lang="en-US" sz="1800" dirty="0" smtClean="0"/>
              <a:t>detection algorithms</a:t>
            </a:r>
            <a:r>
              <a:rPr lang="en-US" sz="1800" dirty="0"/>
              <a:t>. The IDS can detect:</a:t>
            </a:r>
          </a:p>
          <a:p>
            <a:pPr lvl="1"/>
            <a:r>
              <a:rPr lang="en-US" sz="1800" dirty="0"/>
              <a:t>arbitrary message injection </a:t>
            </a:r>
          </a:p>
          <a:p>
            <a:pPr lvl="1"/>
            <a:r>
              <a:rPr lang="en-US" sz="1800" dirty="0" smtClean="0"/>
              <a:t>attacks </a:t>
            </a:r>
            <a:r>
              <a:rPr lang="en-US" sz="1800" dirty="0"/>
              <a:t>in which message properties deviate from the original specification.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2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WP3 </a:t>
            </a:r>
            <a:r>
              <a:rPr lang="sv-SE" b="1" dirty="0" smtClean="0"/>
              <a:t>- </a:t>
            </a:r>
            <a:r>
              <a:rPr lang="en-US" b="1" dirty="0"/>
              <a:t>Log and </a:t>
            </a:r>
            <a:r>
              <a:rPr lang="en-US" b="1" dirty="0" smtClean="0"/>
              <a:t>Intrusion </a:t>
            </a:r>
            <a:r>
              <a:rPr lang="en-US" b="1" dirty="0"/>
              <a:t>D</a:t>
            </a:r>
            <a:r>
              <a:rPr lang="en-US" b="1" dirty="0" smtClean="0"/>
              <a:t>etection,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Step 3 (CASAD: CAN-Aware Stealthy Attack Detection)</a:t>
            </a:r>
          </a:p>
          <a:p>
            <a:r>
              <a:rPr lang="en-US" sz="1800" dirty="0"/>
              <a:t>Introduce a specification-agnostic novel stealthy attack detection mechanism</a:t>
            </a:r>
          </a:p>
          <a:p>
            <a:endParaRPr lang="sv-SE" sz="1400" dirty="0"/>
          </a:p>
          <a:p>
            <a:pPr marL="0" indent="0">
              <a:buNone/>
            </a:pPr>
            <a:r>
              <a:rPr lang="en-US" sz="2800" dirty="0"/>
              <a:t>Investigation of logging needs</a:t>
            </a:r>
          </a:p>
          <a:p>
            <a:r>
              <a:rPr lang="en-US" sz="1800" dirty="0"/>
              <a:t>Security </a:t>
            </a:r>
            <a:r>
              <a:rPr lang="en-US" sz="1800" dirty="0" smtClean="0"/>
              <a:t>events that can be logged are </a:t>
            </a:r>
            <a:r>
              <a:rPr lang="en-US" sz="1800" dirty="0"/>
              <a:t>limited in most ECUs</a:t>
            </a:r>
          </a:p>
          <a:p>
            <a:r>
              <a:rPr lang="en-US" sz="1800" dirty="0"/>
              <a:t>Recording and collecting security events is an important part of a robust security posture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0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WP4 </a:t>
            </a:r>
            <a:r>
              <a:rPr lang="sv-SE" b="1" dirty="0" smtClean="0"/>
              <a:t>- </a:t>
            </a:r>
            <a:r>
              <a:rPr lang="en-US" b="1" dirty="0"/>
              <a:t>Secure </a:t>
            </a:r>
            <a:r>
              <a:rPr lang="en-US" b="1" dirty="0" smtClean="0"/>
              <a:t>Software </a:t>
            </a:r>
            <a:r>
              <a:rPr lang="en-US" b="1" dirty="0"/>
              <a:t>and </a:t>
            </a:r>
            <a:r>
              <a:rPr lang="en-US" b="1" dirty="0" smtClean="0"/>
              <a:t>System </a:t>
            </a:r>
            <a:r>
              <a:rPr lang="en-US" b="1" dirty="0"/>
              <a:t>D</a:t>
            </a:r>
            <a:r>
              <a:rPr lang="en-US" b="1" dirty="0" smtClean="0"/>
              <a:t>esign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5900" b="1" i="1" dirty="0" smtClean="0"/>
          </a:p>
          <a:p>
            <a:pPr marL="0" indent="0">
              <a:buNone/>
            </a:pPr>
            <a:r>
              <a:rPr lang="en-US" sz="7000" dirty="0" smtClean="0"/>
              <a:t>Goal</a:t>
            </a:r>
            <a:endParaRPr lang="en-US" sz="7000" dirty="0"/>
          </a:p>
          <a:p>
            <a:pPr marL="0" indent="0">
              <a:buNone/>
            </a:pPr>
            <a:r>
              <a:rPr lang="en-US" sz="5900" dirty="0" smtClean="0"/>
              <a:t>definition </a:t>
            </a:r>
            <a:r>
              <a:rPr lang="en-US" sz="5900" dirty="0"/>
              <a:t>of security-oriented design models </a:t>
            </a:r>
            <a:r>
              <a:rPr lang="en-US" sz="5900" dirty="0" smtClean="0"/>
              <a:t>that: </a:t>
            </a:r>
          </a:p>
          <a:p>
            <a:pPr marL="0" indent="0">
              <a:buNone/>
            </a:pPr>
            <a:r>
              <a:rPr lang="en-US" sz="4500" dirty="0" smtClean="0"/>
              <a:t>1. </a:t>
            </a:r>
            <a:r>
              <a:rPr lang="en-US" sz="4500" dirty="0"/>
              <a:t>reflect security </a:t>
            </a:r>
            <a:r>
              <a:rPr lang="en-US" sz="4500" dirty="0" smtClean="0"/>
              <a:t>goals</a:t>
            </a:r>
          </a:p>
          <a:p>
            <a:pPr marL="0" indent="0">
              <a:buNone/>
            </a:pPr>
            <a:r>
              <a:rPr lang="en-US" sz="4500" dirty="0" smtClean="0"/>
              <a:t>2. </a:t>
            </a:r>
            <a:r>
              <a:rPr lang="en-US" sz="4500" dirty="0"/>
              <a:t>support the analysis of security </a:t>
            </a:r>
            <a:r>
              <a:rPr lang="en-US" sz="4500" dirty="0" smtClean="0"/>
              <a:t>properties</a:t>
            </a:r>
          </a:p>
          <a:p>
            <a:pPr>
              <a:buFontTx/>
              <a:buChar char="-"/>
            </a:pPr>
            <a:endParaRPr lang="en-US" sz="5600" dirty="0"/>
          </a:p>
          <a:p>
            <a:pPr marL="0" indent="0">
              <a:buNone/>
            </a:pPr>
            <a:r>
              <a:rPr lang="sv-SE" sz="7000" dirty="0" smtClean="0"/>
              <a:t>Contribution</a:t>
            </a:r>
            <a:endParaRPr lang="sv-SE" sz="7000" b="1" i="1" dirty="0"/>
          </a:p>
          <a:p>
            <a:pPr marL="0" indent="0">
              <a:buNone/>
            </a:pPr>
            <a:r>
              <a:rPr lang="sv-SE" sz="4500" dirty="0" smtClean="0"/>
              <a:t>1. eSTRIDE: aims at </a:t>
            </a:r>
            <a:r>
              <a:rPr lang="en-US" sz="4500" dirty="0" smtClean="0"/>
              <a:t>improving </a:t>
            </a:r>
            <a:r>
              <a:rPr lang="en-US" sz="4500" dirty="0"/>
              <a:t>the </a:t>
            </a:r>
            <a:r>
              <a:rPr lang="en-US" sz="4500" dirty="0" smtClean="0"/>
              <a:t>efficiency</a:t>
            </a:r>
            <a:endParaRPr lang="sv-SE" sz="4500" dirty="0"/>
          </a:p>
          <a:p>
            <a:pPr marL="0" indent="0">
              <a:buNone/>
            </a:pPr>
            <a:r>
              <a:rPr lang="sv-SE" sz="4500" dirty="0" smtClean="0"/>
              <a:t>2. SecDFD: </a:t>
            </a:r>
            <a:r>
              <a:rPr lang="en-US" sz="4500" dirty="0"/>
              <a:t>an automated tool for the analysis of security issues in flow-oriented, asset-centric models</a:t>
            </a:r>
            <a:endParaRPr lang="sv-SE" sz="4500" dirty="0"/>
          </a:p>
          <a:p>
            <a:pPr marL="0" indent="0">
              <a:buNone/>
            </a:pPr>
            <a:endParaRPr lang="en-US" sz="5600" b="1" dirty="0" smtClean="0"/>
          </a:p>
          <a:p>
            <a:pPr marL="0" indent="0">
              <a:buNone/>
            </a:pPr>
            <a:r>
              <a:rPr lang="en-US" sz="7000" dirty="0" smtClean="0"/>
              <a:t>Achievements</a:t>
            </a:r>
            <a:endParaRPr lang="en-US" sz="7000" dirty="0"/>
          </a:p>
          <a:p>
            <a:pPr marL="0" indent="0">
              <a:buNone/>
            </a:pPr>
            <a:r>
              <a:rPr lang="en-US" sz="4500" dirty="0"/>
              <a:t>defining a family of notations that extend Data Flow Diagrams for the purpose of security and privacy: </a:t>
            </a:r>
            <a:r>
              <a:rPr lang="en-US" sz="4500" dirty="0" err="1" smtClean="0"/>
              <a:t>eDFD</a:t>
            </a:r>
            <a:r>
              <a:rPr lang="en-US" sz="4500" dirty="0" smtClean="0"/>
              <a:t>, </a:t>
            </a:r>
            <a:r>
              <a:rPr lang="en-US" sz="4500" dirty="0" err="1" smtClean="0"/>
              <a:t>SecDFD</a:t>
            </a:r>
            <a:r>
              <a:rPr lang="en-US" sz="4500" dirty="0" smtClean="0"/>
              <a:t>, </a:t>
            </a:r>
            <a:r>
              <a:rPr lang="en-US" sz="4500" dirty="0" err="1"/>
              <a:t>PriDFD</a:t>
            </a:r>
            <a:r>
              <a:rPr lang="en-US" sz="45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WP4 - </a:t>
            </a:r>
            <a:r>
              <a:rPr lang="en-US" b="1" dirty="0"/>
              <a:t>Secure Software and System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smtClean="0"/>
              <a:t>Publications:</a:t>
            </a:r>
          </a:p>
          <a:p>
            <a:pPr marL="0" indent="0">
              <a:buNone/>
            </a:pPr>
            <a:r>
              <a:rPr lang="en-US" sz="5600" dirty="0" err="1" smtClean="0"/>
              <a:t>Katja</a:t>
            </a:r>
            <a:r>
              <a:rPr lang="en-US" sz="5600" dirty="0" smtClean="0"/>
              <a:t> </a:t>
            </a:r>
            <a:r>
              <a:rPr lang="en-US" sz="5600" dirty="0" err="1"/>
              <a:t>Tuma</a:t>
            </a:r>
            <a:r>
              <a:rPr lang="en-US" sz="5600" dirty="0"/>
              <a:t>, Riccardo Scandariato, Mathias Widman, Christian Sandberg, Towards security threats that matter, Workshop On The Security Of Industrial Control Systems &amp; Of Cyber-Physical Systems (</a:t>
            </a:r>
            <a:r>
              <a:rPr lang="en-US" sz="5600" dirty="0" err="1"/>
              <a:t>CyberICPS</a:t>
            </a:r>
            <a:r>
              <a:rPr lang="en-US" sz="5600" dirty="0"/>
              <a:t>), 2017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Katja</a:t>
            </a:r>
            <a:r>
              <a:rPr lang="en-US" sz="5600" dirty="0" smtClean="0"/>
              <a:t> </a:t>
            </a:r>
            <a:r>
              <a:rPr lang="en-US" sz="5600" dirty="0" err="1"/>
              <a:t>Tuma</a:t>
            </a:r>
            <a:r>
              <a:rPr lang="en-US" sz="5600" dirty="0"/>
              <a:t>, </a:t>
            </a:r>
            <a:r>
              <a:rPr lang="en-US" sz="5600" dirty="0" err="1"/>
              <a:t>Musard</a:t>
            </a:r>
            <a:r>
              <a:rPr lang="en-US" sz="5600" dirty="0"/>
              <a:t> </a:t>
            </a:r>
            <a:r>
              <a:rPr lang="en-US" sz="5600" dirty="0" err="1"/>
              <a:t>Balliu</a:t>
            </a:r>
            <a:r>
              <a:rPr lang="en-US" sz="5600" dirty="0"/>
              <a:t>, Riccardo </a:t>
            </a:r>
            <a:r>
              <a:rPr lang="en-US" sz="5600" dirty="0" err="1"/>
              <a:t>Scandariato</a:t>
            </a:r>
            <a:r>
              <a:rPr lang="en-US" sz="5600" dirty="0"/>
              <a:t>, Flaws in Flows: Unveiling Design Flaws via Information Flow Analysis, International Conference on Software Architecture (ICSA), 2019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Thibaud</a:t>
            </a:r>
            <a:r>
              <a:rPr lang="en-US" sz="5600" dirty="0" smtClean="0"/>
              <a:t> </a:t>
            </a:r>
            <a:r>
              <a:rPr lang="en-US" sz="5600" dirty="0" err="1"/>
              <a:t>Antignac</a:t>
            </a:r>
            <a:r>
              <a:rPr lang="en-US" sz="5600" dirty="0"/>
              <a:t>, Riccardo </a:t>
            </a:r>
            <a:r>
              <a:rPr lang="en-US" sz="5600" dirty="0" err="1"/>
              <a:t>Scandariato</a:t>
            </a:r>
            <a:r>
              <a:rPr lang="en-US" sz="5600" dirty="0"/>
              <a:t>, Gerardo Schneider, Privacy Compliance via Model Transformations, International Workshop on Privacy Engineering (IWPE), 2018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Katja</a:t>
            </a:r>
            <a:r>
              <a:rPr lang="en-US" sz="5600" dirty="0" smtClean="0"/>
              <a:t> </a:t>
            </a:r>
            <a:r>
              <a:rPr lang="en-US" sz="5600" dirty="0" err="1"/>
              <a:t>Tuma</a:t>
            </a:r>
            <a:r>
              <a:rPr lang="en-US" sz="5600" dirty="0"/>
              <a:t>, Gul </a:t>
            </a:r>
            <a:r>
              <a:rPr lang="en-US" sz="5600" dirty="0" err="1"/>
              <a:t>Calikli</a:t>
            </a:r>
            <a:r>
              <a:rPr lang="en-US" sz="5600" dirty="0"/>
              <a:t>, Riccardo </a:t>
            </a:r>
            <a:r>
              <a:rPr lang="en-US" sz="5600" dirty="0" err="1"/>
              <a:t>Scandariato</a:t>
            </a:r>
            <a:r>
              <a:rPr lang="en-US" sz="5600" dirty="0"/>
              <a:t>, Threat analysis of software systems: A systematic literature review, Journal of Systems and Software, Volume 144, Pages 275-294, 2018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Katja</a:t>
            </a:r>
            <a:r>
              <a:rPr lang="en-US" sz="5600" dirty="0"/>
              <a:t> </a:t>
            </a:r>
            <a:r>
              <a:rPr lang="en-US" sz="5600" dirty="0" err="1"/>
              <a:t>Tuma</a:t>
            </a:r>
            <a:r>
              <a:rPr lang="en-US" sz="5600" dirty="0"/>
              <a:t>, Riccardo Scandariato, Two Architectural Threat Analysis Techniques Compared, European Conference on Software Architecture (ECSA), </a:t>
            </a:r>
            <a:r>
              <a:rPr lang="en-US" sz="5600" dirty="0" smtClean="0"/>
              <a:t>2018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Sven </a:t>
            </a:r>
            <a:r>
              <a:rPr lang="en-US" sz="5600" dirty="0" err="1"/>
              <a:t>Peldszus</a:t>
            </a:r>
            <a:r>
              <a:rPr lang="en-US" sz="5600" dirty="0"/>
              <a:t>, </a:t>
            </a:r>
            <a:r>
              <a:rPr lang="en-US" sz="5600" dirty="0" err="1"/>
              <a:t>Katja</a:t>
            </a:r>
            <a:r>
              <a:rPr lang="en-US" sz="5600" dirty="0"/>
              <a:t> </a:t>
            </a:r>
            <a:r>
              <a:rPr lang="en-US" sz="5600" dirty="0" err="1"/>
              <a:t>Tuma</a:t>
            </a:r>
            <a:r>
              <a:rPr lang="en-US" sz="5600" dirty="0"/>
              <a:t>, Daniel </a:t>
            </a:r>
            <a:r>
              <a:rPr lang="en-US" sz="5600" dirty="0" err="1"/>
              <a:t>Strüber</a:t>
            </a:r>
            <a:r>
              <a:rPr lang="en-US" sz="5600" dirty="0"/>
              <a:t>, Jan </a:t>
            </a:r>
            <a:r>
              <a:rPr lang="en-US" sz="5600" dirty="0" err="1"/>
              <a:t>Jürjens</a:t>
            </a:r>
            <a:r>
              <a:rPr lang="en-US" sz="5600" dirty="0"/>
              <a:t>, Riccardo Scandariato, Secure Data-Flow Compliance Checks between Models and Code based on Automated Mappings, International Conference on Model Driven Engineering Languages and Systems (MODELS), 2019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dirty="0"/>
              <a:t>Laurens Sion, </a:t>
            </a:r>
            <a:r>
              <a:rPr lang="en-US" sz="5600" dirty="0" err="1"/>
              <a:t>Katja</a:t>
            </a:r>
            <a:r>
              <a:rPr lang="en-US" sz="5600" dirty="0"/>
              <a:t> </a:t>
            </a:r>
            <a:r>
              <a:rPr lang="en-US" sz="5600" dirty="0" err="1"/>
              <a:t>Tuma</a:t>
            </a:r>
            <a:r>
              <a:rPr lang="en-US" sz="5600" dirty="0"/>
              <a:t>, Riccardo Scandariato, Koen </a:t>
            </a:r>
            <a:r>
              <a:rPr lang="en-US" sz="5600" dirty="0" err="1"/>
              <a:t>Yskout</a:t>
            </a:r>
            <a:r>
              <a:rPr lang="en-US" sz="5600" dirty="0"/>
              <a:t>, </a:t>
            </a:r>
            <a:r>
              <a:rPr lang="en-US" sz="5600" dirty="0" err="1"/>
              <a:t>Wouter</a:t>
            </a:r>
            <a:r>
              <a:rPr lang="en-US" sz="5600" dirty="0"/>
              <a:t> </a:t>
            </a:r>
            <a:r>
              <a:rPr lang="en-US" sz="5600" dirty="0" err="1"/>
              <a:t>Joosen</a:t>
            </a:r>
            <a:r>
              <a:rPr lang="en-US" sz="5600" dirty="0"/>
              <a:t>, Towards Automated Security Design Flaw Detection, International Workshop on Software Security from Design to Deployment (SEAD), 2019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dirty="0" err="1"/>
              <a:t>Katja</a:t>
            </a:r>
            <a:r>
              <a:rPr lang="en-US" sz="5600" dirty="0"/>
              <a:t> </a:t>
            </a:r>
            <a:r>
              <a:rPr lang="en-US" sz="5600" dirty="0" err="1"/>
              <a:t>Tuma</a:t>
            </a:r>
            <a:r>
              <a:rPr lang="en-US" sz="5600" dirty="0"/>
              <a:t>, Daniel Hosseini, Kyriakos </a:t>
            </a:r>
            <a:r>
              <a:rPr lang="en-US" sz="5600" dirty="0" err="1"/>
              <a:t>Malamas</a:t>
            </a:r>
            <a:r>
              <a:rPr lang="en-US" sz="5600" dirty="0"/>
              <a:t>, Riccardo Scandariato, Inspection Guidelines to Identify Security Design Flaws, International Workshop on Designing and Measuring </a:t>
            </a:r>
            <a:r>
              <a:rPr lang="en-US" sz="5600" dirty="0" err="1"/>
              <a:t>CyberSecurity</a:t>
            </a:r>
            <a:r>
              <a:rPr lang="en-US" sz="5600" dirty="0"/>
              <a:t> in Software Architecture (</a:t>
            </a:r>
            <a:r>
              <a:rPr lang="en-US" sz="5600" dirty="0" err="1"/>
              <a:t>DeMeSSA</a:t>
            </a:r>
            <a:r>
              <a:rPr lang="en-US" sz="5600" dirty="0"/>
              <a:t>), </a:t>
            </a:r>
            <a:r>
              <a:rPr lang="en-US" sz="5600" dirty="0" smtClean="0"/>
              <a:t>2019</a:t>
            </a: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WP4 </a:t>
            </a:r>
            <a:r>
              <a:rPr lang="sv-SE" b="1" dirty="0" smtClean="0"/>
              <a:t>- </a:t>
            </a:r>
            <a:r>
              <a:rPr lang="en-US" b="1" dirty="0"/>
              <a:t>Secure </a:t>
            </a:r>
            <a:r>
              <a:rPr lang="en-US" b="1" dirty="0" smtClean="0"/>
              <a:t>Software </a:t>
            </a:r>
            <a:r>
              <a:rPr lang="en-US" b="1" dirty="0"/>
              <a:t>V</a:t>
            </a:r>
            <a:r>
              <a:rPr lang="en-US" b="1" dirty="0" smtClean="0"/>
              <a:t>erification </a:t>
            </a:r>
            <a:r>
              <a:rPr lang="en-US" b="1" dirty="0"/>
              <a:t>&amp; V</a:t>
            </a:r>
            <a:r>
              <a:rPr lang="en-US" b="1" dirty="0" smtClean="0"/>
              <a:t>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sv-SE" sz="1900" dirty="0" smtClean="0"/>
              <a:t>Study verification and validation methods: </a:t>
            </a:r>
            <a:r>
              <a:rPr lang="en-GB" sz="1900" b="1" dirty="0"/>
              <a:t>ISO/SAE </a:t>
            </a:r>
            <a:r>
              <a:rPr lang="en-GB" sz="1900" b="1" dirty="0" smtClean="0"/>
              <a:t>21434</a:t>
            </a:r>
            <a:r>
              <a:rPr lang="en-GB" sz="1900" dirty="0" smtClean="0"/>
              <a:t>, </a:t>
            </a:r>
            <a:r>
              <a:rPr lang="en-GB" sz="1900" b="1" dirty="0"/>
              <a:t>IEC </a:t>
            </a:r>
            <a:r>
              <a:rPr lang="en-GB" sz="1900" b="1" dirty="0" smtClean="0"/>
              <a:t>62443</a:t>
            </a:r>
            <a:r>
              <a:rPr lang="en-GB" sz="1900" dirty="0" smtClean="0"/>
              <a:t>, </a:t>
            </a:r>
            <a:r>
              <a:rPr lang="en-GB" sz="1900" b="1" dirty="0"/>
              <a:t>ISO/IEC </a:t>
            </a:r>
            <a:r>
              <a:rPr lang="en-GB" sz="1900" b="1" dirty="0" smtClean="0"/>
              <a:t>27005:2018</a:t>
            </a:r>
          </a:p>
          <a:p>
            <a:pPr marL="57150" indent="0">
              <a:buNone/>
            </a:pPr>
            <a:endParaRPr lang="en-US" sz="1900" b="1" dirty="0"/>
          </a:p>
          <a:p>
            <a:pPr marL="57150" indent="0">
              <a:buNone/>
            </a:pPr>
            <a:r>
              <a:rPr lang="sv-SE" sz="2800" dirty="0" smtClean="0"/>
              <a:t>Attack </a:t>
            </a:r>
            <a:r>
              <a:rPr lang="sv-SE" sz="2800" dirty="0"/>
              <a:t>injection </a:t>
            </a:r>
            <a:r>
              <a:rPr lang="sv-SE" sz="2800" dirty="0" smtClean="0"/>
              <a:t>framework</a:t>
            </a:r>
          </a:p>
          <a:p>
            <a:r>
              <a:rPr lang="en-GB" sz="1800" dirty="0"/>
              <a:t>Fault injection has been successfully used to evaluate system safety</a:t>
            </a:r>
          </a:p>
          <a:p>
            <a:r>
              <a:rPr lang="en-GB" sz="1800" dirty="0"/>
              <a:t>It maps well into security testing </a:t>
            </a:r>
            <a:r>
              <a:rPr lang="en-GB" sz="1800" dirty="0" smtClean="0"/>
              <a:t>frameworks: </a:t>
            </a:r>
            <a:r>
              <a:rPr lang="en-US" sz="1800" i="1" dirty="0" smtClean="0"/>
              <a:t>Fuzz testing,</a:t>
            </a:r>
            <a:r>
              <a:rPr lang="en-US" sz="1800" i="1" dirty="0"/>
              <a:t> Vulnerability </a:t>
            </a:r>
            <a:r>
              <a:rPr lang="en-US" sz="1800" i="1" dirty="0" smtClean="0"/>
              <a:t>testing, </a:t>
            </a:r>
            <a:r>
              <a:rPr lang="en-US" sz="1800" i="1" dirty="0"/>
              <a:t>Penetration </a:t>
            </a:r>
            <a:r>
              <a:rPr lang="en-US" sz="1800" i="1" dirty="0" smtClean="0"/>
              <a:t>testing</a:t>
            </a:r>
          </a:p>
          <a:p>
            <a:pPr marL="57150" lvl="1" indent="0">
              <a:buNone/>
            </a:pPr>
            <a:r>
              <a:rPr lang="sv-SE" dirty="0" smtClean="0"/>
              <a:t>MODIFI</a:t>
            </a:r>
            <a:r>
              <a:rPr lang="sv-SE" dirty="0"/>
              <a:t>: Model-Implemented Fault- and Attack Injection Tool</a:t>
            </a:r>
          </a:p>
          <a:p>
            <a:pPr marL="57150" lvl="1" indent="0">
              <a:buNone/>
            </a:pPr>
            <a:r>
              <a:rPr lang="sv-SE" dirty="0"/>
              <a:t>Experimental results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1800" dirty="0"/>
              <a:t>Some of the cybersecurity attack models could be mapped to fault-models commonly-used in the dependability domain</a:t>
            </a:r>
            <a:endParaRPr lang="sv-SE" sz="1800" dirty="0"/>
          </a:p>
          <a:p>
            <a:pPr marL="57150" lvl="1" indent="0">
              <a:buNone/>
            </a:pPr>
            <a:r>
              <a:rPr lang="sv-SE" dirty="0" smtClean="0"/>
              <a:t>Suggestion </a:t>
            </a:r>
            <a:endParaRPr lang="sv-SE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1800" dirty="0"/>
              <a:t>Safety and security analysis of computer systems should be done by a mixed group of safety and security experts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b="1" dirty="0"/>
              <a:t>Results from WP4 </a:t>
            </a:r>
            <a:r>
              <a:rPr lang="sv-SE" b="1" dirty="0" smtClean="0"/>
              <a:t>– </a:t>
            </a:r>
            <a:r>
              <a:rPr lang="en-US" b="1" dirty="0" smtClean="0"/>
              <a:t>Bug Bounty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Bug bounty was initially planned, and stopped due to (too) large complexity and </a:t>
            </a:r>
            <a:r>
              <a:rPr lang="en-US" sz="2800" i="1" dirty="0" smtClean="0"/>
              <a:t>organizational </a:t>
            </a:r>
            <a:r>
              <a:rPr lang="en-US" sz="2800" i="1" dirty="0"/>
              <a:t>constraints (aligning all needed resources was found difficult). </a:t>
            </a:r>
            <a:endParaRPr lang="en-US" sz="2800" i="1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Results </a:t>
            </a:r>
            <a:r>
              <a:rPr lang="en-US" sz="2800" dirty="0"/>
              <a:t>of the work that was conducted before it was cancelled: </a:t>
            </a:r>
          </a:p>
          <a:p>
            <a:pPr marL="400050"/>
            <a:r>
              <a:rPr lang="en-US" sz="1800" dirty="0"/>
              <a:t>Interview study on enablers and barriers for bug bounties in vehicle industry</a:t>
            </a:r>
          </a:p>
          <a:p>
            <a:pPr marL="400050"/>
            <a:r>
              <a:rPr lang="en-US" sz="1800" dirty="0"/>
              <a:t>Systematic review of available literature</a:t>
            </a:r>
          </a:p>
          <a:p>
            <a:pPr marL="400050"/>
            <a:r>
              <a:rPr lang="en-US" sz="1800" dirty="0"/>
              <a:t>Equipment to be used for selection of bug hunters - </a:t>
            </a:r>
            <a:r>
              <a:rPr lang="en-US" sz="1800" dirty="0" err="1"/>
              <a:t>BusGoat</a:t>
            </a:r>
            <a:r>
              <a:rPr lang="en-US" sz="1800" dirty="0"/>
              <a:t> was developed. An evolved version of it was later used in SUFFI project to give education of automotive </a:t>
            </a:r>
            <a:r>
              <a:rPr lang="en-US" sz="1800" dirty="0" smtClean="0"/>
              <a:t>cybersecurity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1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v-SE" b="1" dirty="0" smtClean="0"/>
              <a:t>Presentation Outline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sv-SE" dirty="0" smtClean="0"/>
              <a:t>Project objective</a:t>
            </a:r>
          </a:p>
          <a:p>
            <a:pPr marL="514350" lvl="1" indent="-457200">
              <a:buFont typeface="Arial" pitchFamily="34" charset="0"/>
              <a:buChar char="•"/>
            </a:pPr>
            <a:r>
              <a:rPr lang="sv-SE" sz="3200" dirty="0"/>
              <a:t>Scope / Activities</a:t>
            </a:r>
          </a:p>
          <a:p>
            <a:pPr marL="514350" lvl="1" indent="-457200">
              <a:buFont typeface="Arial" pitchFamily="34" charset="0"/>
              <a:buChar char="•"/>
            </a:pPr>
            <a:r>
              <a:rPr lang="sv-SE" sz="3200" dirty="0"/>
              <a:t>Deliverables / Achievements</a:t>
            </a:r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919984" cy="365125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HoliSec</a:t>
            </a:r>
            <a:r>
              <a:rPr lang="en-US" sz="1200" dirty="0" smtClean="0">
                <a:solidFill>
                  <a:schemeClr val="tx1"/>
                </a:solidFill>
              </a:rPr>
              <a:t>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0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b="1" dirty="0" smtClean="0"/>
              <a:t>WP4 – </a:t>
            </a:r>
            <a:r>
              <a:rPr lang="en-US" b="1" dirty="0" smtClean="0"/>
              <a:t>Bug Bounty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 smtClean="0"/>
              <a:t>Three </a:t>
            </a:r>
            <a:r>
              <a:rPr lang="en-US" sz="3100" b="1" dirty="0"/>
              <a:t>scientific articles:</a:t>
            </a:r>
          </a:p>
          <a:p>
            <a:pPr marL="0" indent="0">
              <a:buNone/>
            </a:pPr>
            <a:r>
              <a:rPr lang="en-US" sz="1900" dirty="0" smtClean="0"/>
              <a:t>Paper </a:t>
            </a:r>
            <a:r>
              <a:rPr lang="en-US" sz="1900" dirty="0"/>
              <a:t>1, accepted:  </a:t>
            </a:r>
          </a:p>
          <a:p>
            <a:pPr marL="0" indent="0">
              <a:buNone/>
            </a:pPr>
            <a:r>
              <a:rPr lang="en-US" sz="1900" dirty="0"/>
              <a:t>“Bug Bounty Programs - A Mapping Study”</a:t>
            </a:r>
          </a:p>
          <a:p>
            <a:pPr marL="0" indent="0">
              <a:buNone/>
            </a:pPr>
            <a:r>
              <a:rPr lang="en-US" sz="1900" dirty="0" err="1"/>
              <a:t>Euromicro</a:t>
            </a:r>
            <a:r>
              <a:rPr lang="en-US" sz="1900" dirty="0"/>
              <a:t> conference on Software Engineering and Advanced Applications 2019</a:t>
            </a:r>
          </a:p>
          <a:p>
            <a:pPr marL="0" indent="0">
              <a:buNone/>
            </a:pPr>
            <a:r>
              <a:rPr lang="en-US" sz="1900" dirty="0"/>
              <a:t>Ana </a:t>
            </a:r>
            <a:r>
              <a:rPr lang="en-US" sz="1900" dirty="0" err="1"/>
              <a:t>Magazinius</a:t>
            </a:r>
            <a:r>
              <a:rPr lang="en-US" sz="1900" dirty="0"/>
              <a:t>, </a:t>
            </a:r>
            <a:r>
              <a:rPr lang="en-US" sz="1900" dirty="0" err="1"/>
              <a:t>Niklas</a:t>
            </a:r>
            <a:r>
              <a:rPr lang="en-US" sz="1900" dirty="0"/>
              <a:t> </a:t>
            </a:r>
            <a:r>
              <a:rPr lang="en-US" sz="1900" dirty="0" err="1"/>
              <a:t>Mellegård</a:t>
            </a:r>
            <a:r>
              <a:rPr lang="en-US" sz="1900" dirty="0"/>
              <a:t>, Linda Olsson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1900" dirty="0"/>
              <a:t>Paper 2, accepted: </a:t>
            </a:r>
          </a:p>
          <a:p>
            <a:pPr marL="0" indent="0">
              <a:buNone/>
            </a:pPr>
            <a:r>
              <a:rPr lang="en-US" sz="1900" dirty="0"/>
              <a:t>"What we Know About Bug Bounty Programs - an Exploratory Systematic Mapping Study”</a:t>
            </a:r>
          </a:p>
          <a:p>
            <a:pPr marL="0" indent="0">
              <a:buNone/>
            </a:pPr>
            <a:r>
              <a:rPr lang="en-US" sz="1900" dirty="0"/>
              <a:t>ESORICS 2019, European Symposium on Research in Computer Security</a:t>
            </a:r>
          </a:p>
          <a:p>
            <a:pPr marL="0" indent="0">
              <a:buNone/>
            </a:pPr>
            <a:r>
              <a:rPr lang="en-US" sz="1900" dirty="0"/>
              <a:t>Ana </a:t>
            </a:r>
            <a:r>
              <a:rPr lang="en-US" sz="1900" dirty="0" err="1"/>
              <a:t>Magazinius</a:t>
            </a:r>
            <a:r>
              <a:rPr lang="en-US" sz="1900" dirty="0"/>
              <a:t>, </a:t>
            </a:r>
            <a:r>
              <a:rPr lang="en-US" sz="1900" dirty="0" err="1"/>
              <a:t>Niklas</a:t>
            </a:r>
            <a:r>
              <a:rPr lang="en-US" sz="1900" dirty="0"/>
              <a:t> </a:t>
            </a:r>
            <a:r>
              <a:rPr lang="en-US" sz="1900" dirty="0" err="1"/>
              <a:t>Mellegård</a:t>
            </a:r>
            <a:r>
              <a:rPr lang="en-US" sz="1900" dirty="0"/>
              <a:t>, Linda Olsson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1900" dirty="0"/>
              <a:t>Paper 3, study ongoing: </a:t>
            </a:r>
          </a:p>
          <a:p>
            <a:pPr marL="0" indent="0">
              <a:buNone/>
            </a:pPr>
            <a:r>
              <a:rPr lang="en-US" sz="1900" dirty="0"/>
              <a:t>“Automotive Bug Bounties - Opportunities, Enablers and Barriers” </a:t>
            </a:r>
          </a:p>
          <a:p>
            <a:pPr marL="0" indent="0">
              <a:buNone/>
            </a:pPr>
            <a:r>
              <a:rPr lang="en-US" sz="1900" dirty="0"/>
              <a:t>Ana </a:t>
            </a:r>
            <a:r>
              <a:rPr lang="en-US" sz="1900" dirty="0" err="1"/>
              <a:t>Magazinius</a:t>
            </a:r>
            <a:r>
              <a:rPr lang="en-US" sz="1900" dirty="0"/>
              <a:t>, </a:t>
            </a:r>
            <a:r>
              <a:rPr lang="en-US" sz="1900" dirty="0" err="1"/>
              <a:t>Niklas</a:t>
            </a:r>
            <a:r>
              <a:rPr lang="en-US" sz="1900" dirty="0"/>
              <a:t> </a:t>
            </a:r>
            <a:r>
              <a:rPr lang="en-US" sz="1900" dirty="0" err="1"/>
              <a:t>Mellegård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4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WP5 - Demonstration &amp; Dissemination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sz="3300" dirty="0" smtClean="0"/>
              <a:t>Project </a:t>
            </a:r>
            <a:r>
              <a:rPr lang="en-GB" sz="3300" dirty="0"/>
              <a:t>dissemination </a:t>
            </a:r>
            <a:r>
              <a:rPr lang="en-GB" sz="3300" dirty="0" smtClean="0"/>
              <a:t>site (</a:t>
            </a:r>
            <a:r>
              <a:rPr lang="en-GB" sz="3300" dirty="0" err="1" smtClean="0"/>
              <a:t>AutoSec</a:t>
            </a:r>
            <a:r>
              <a:rPr lang="en-GB" sz="3300" dirty="0" smtClean="0"/>
              <a:t>)</a:t>
            </a:r>
            <a:endParaRPr lang="en-GB" sz="3300" dirty="0"/>
          </a:p>
          <a:p>
            <a:pPr>
              <a:spcBef>
                <a:spcPts val="1200"/>
              </a:spcBef>
            </a:pPr>
            <a:r>
              <a:rPr lang="en-GB" sz="3300" dirty="0"/>
              <a:t>Seminars &amp; </a:t>
            </a:r>
            <a:r>
              <a:rPr lang="en-GB" sz="3300" dirty="0" smtClean="0"/>
              <a:t>workshops (</a:t>
            </a:r>
            <a:r>
              <a:rPr lang="en-GB" sz="3300" dirty="0" err="1" smtClean="0"/>
              <a:t>HoliSec</a:t>
            </a:r>
            <a:r>
              <a:rPr lang="en-GB" sz="3300" dirty="0" smtClean="0"/>
              <a:t> seminars, SUFFI)</a:t>
            </a:r>
            <a:endParaRPr lang="en-GB" sz="3300" dirty="0"/>
          </a:p>
          <a:p>
            <a:pPr>
              <a:spcBef>
                <a:spcPts val="1200"/>
              </a:spcBef>
            </a:pPr>
            <a:r>
              <a:rPr lang="en-GB" sz="3300" dirty="0"/>
              <a:t>External conferences &amp; </a:t>
            </a:r>
            <a:r>
              <a:rPr lang="en-GB" sz="3300" dirty="0" smtClean="0"/>
              <a:t>Events (</a:t>
            </a:r>
            <a:r>
              <a:rPr lang="en-GB" sz="3300" dirty="0" err="1" smtClean="0"/>
              <a:t>DeX</a:t>
            </a:r>
            <a:r>
              <a:rPr lang="en-GB" sz="3300" dirty="0" smtClean="0"/>
              <a:t> seminars)</a:t>
            </a:r>
            <a:endParaRPr lang="en-GB" sz="3300" dirty="0"/>
          </a:p>
          <a:p>
            <a:pPr>
              <a:spcBef>
                <a:spcPts val="1200"/>
              </a:spcBef>
            </a:pPr>
            <a:r>
              <a:rPr lang="en-GB" sz="3300" dirty="0" smtClean="0"/>
              <a:t>Demonstrators</a:t>
            </a:r>
          </a:p>
          <a:p>
            <a:pPr>
              <a:spcBef>
                <a:spcPts val="1200"/>
              </a:spcBef>
            </a:pPr>
            <a:r>
              <a:rPr lang="en-GB" sz="3300" dirty="0" smtClean="0"/>
              <a:t>Internal demonstration and dissemination at each participating partner</a:t>
            </a:r>
            <a:endParaRPr lang="en-GB" sz="3300" dirty="0"/>
          </a:p>
          <a:p>
            <a:pPr>
              <a:spcBef>
                <a:spcPts val="1200"/>
              </a:spcBef>
            </a:pPr>
            <a:r>
              <a:rPr lang="en-GB" sz="3300" dirty="0"/>
              <a:t>Collaboration with</a:t>
            </a:r>
          </a:p>
          <a:p>
            <a:pPr lvl="1">
              <a:spcBef>
                <a:spcPts val="1200"/>
              </a:spcBef>
            </a:pPr>
            <a:r>
              <a:rPr lang="en-GB" sz="2100" dirty="0"/>
              <a:t>C2C Communication Consortium</a:t>
            </a:r>
          </a:p>
          <a:p>
            <a:pPr lvl="1">
              <a:spcBef>
                <a:spcPts val="1200"/>
              </a:spcBef>
            </a:pPr>
            <a:r>
              <a:rPr lang="en-GB" sz="2100" dirty="0" smtClean="0"/>
              <a:t>AUTOSAR</a:t>
            </a:r>
            <a:endParaRPr lang="en-GB" sz="2100" dirty="0"/>
          </a:p>
          <a:p>
            <a:pPr lvl="1">
              <a:spcBef>
                <a:spcPts val="1200"/>
              </a:spcBef>
            </a:pPr>
            <a:r>
              <a:rPr lang="en-GB" sz="2100" dirty="0"/>
              <a:t>Cyber Security Vehicle 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069" y="988044"/>
            <a:ext cx="2754131" cy="1710320"/>
            <a:chOff x="1612063" y="1163213"/>
            <a:chExt cx="5802640" cy="327311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83" y="1270544"/>
              <a:ext cx="2733675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803" y="1966341"/>
              <a:ext cx="26289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055" y="1813202"/>
              <a:ext cx="17145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12063" y="1163213"/>
              <a:ext cx="5793120" cy="3273114"/>
            </a:xfrm>
            <a:prstGeom prst="rect">
              <a:avLst/>
            </a:prstGeom>
            <a:blipFill dpi="0" rotWithShape="1">
              <a:blip r:embed="rId5">
                <a:alphaModFix amt="29000"/>
              </a:blip>
              <a:srcRect/>
              <a:stretch>
                <a:fillRect/>
              </a:stretch>
            </a:blip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352800" y="1447800"/>
            <a:ext cx="4778654" cy="163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err="1" smtClean="0"/>
              <a:t>HoliSec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u="sng" dirty="0" smtClean="0">
                <a:solidFill>
                  <a:srgbClr val="616161"/>
                </a:solidFill>
              </a:rPr>
              <a:t>Holi</a:t>
            </a:r>
            <a:r>
              <a:rPr lang="en-GB" sz="1600" i="1" dirty="0" smtClean="0">
                <a:solidFill>
                  <a:srgbClr val="616161"/>
                </a:solidFill>
              </a:rPr>
              <a:t>stic Approach to Improve Data </a:t>
            </a:r>
            <a:r>
              <a:rPr lang="en-GB" sz="1600" i="1" u="sng" dirty="0" smtClean="0">
                <a:solidFill>
                  <a:srgbClr val="616161"/>
                </a:solidFill>
              </a:rPr>
              <a:t>Sec</a:t>
            </a:r>
            <a:r>
              <a:rPr lang="en-GB" sz="1600" i="1" dirty="0" smtClean="0">
                <a:solidFill>
                  <a:srgbClr val="616161"/>
                </a:solidFill>
              </a:rPr>
              <a:t>urity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7657812" y="1565803"/>
            <a:ext cx="952788" cy="948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6489" y="519510"/>
            <a:ext cx="707245" cy="1446550"/>
          </a:xfrm>
          <a:prstGeom prst="rect">
            <a:avLst/>
          </a:prstGeom>
          <a:noFill/>
          <a:scene3d>
            <a:camera prst="orthographicFront">
              <a:rot lat="19499998" lon="0" rev="3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v-SE" sz="8800" b="1" dirty="0" smtClean="0"/>
              <a:t>?</a:t>
            </a:r>
            <a:endParaRPr lang="en-US" sz="8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59816" y="15847"/>
            <a:ext cx="707245" cy="1446550"/>
          </a:xfrm>
          <a:prstGeom prst="rect">
            <a:avLst/>
          </a:prstGeom>
          <a:noFill/>
          <a:scene3d>
            <a:camera prst="orthographicFront">
              <a:rot lat="19499998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v-SE" sz="8800" b="1" dirty="0" smtClean="0"/>
              <a:t>?</a:t>
            </a:r>
            <a:endParaRPr lang="en-US" sz="8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39169" y="3352800"/>
            <a:ext cx="2069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 smtClean="0"/>
              <a:t>Q &amp; A</a:t>
            </a:r>
            <a:endParaRPr lang="sv-SE" sz="6000" b="1" dirty="0"/>
          </a:p>
        </p:txBody>
      </p:sp>
    </p:spTree>
    <p:extLst>
      <p:ext uri="{BB962C8B-B14F-4D97-AF65-F5344CB8AC3E}">
        <p14:creationId xmlns:p14="http://schemas.microsoft.com/office/powerpoint/2010/main" val="17454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069" y="988044"/>
            <a:ext cx="2754131" cy="1710320"/>
            <a:chOff x="1612063" y="1163213"/>
            <a:chExt cx="5802640" cy="327311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83" y="1270544"/>
              <a:ext cx="2733675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803" y="1966341"/>
              <a:ext cx="26289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055" y="1813202"/>
              <a:ext cx="17145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12063" y="1163213"/>
              <a:ext cx="5793120" cy="3273114"/>
            </a:xfrm>
            <a:prstGeom prst="rect">
              <a:avLst/>
            </a:prstGeom>
            <a:blipFill dpi="0" rotWithShape="1">
              <a:blip r:embed="rId5">
                <a:alphaModFix amt="29000"/>
              </a:blip>
              <a:srcRect/>
              <a:stretch>
                <a:fillRect/>
              </a:stretch>
            </a:blip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352800" y="1447800"/>
            <a:ext cx="4778654" cy="163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err="1" smtClean="0"/>
              <a:t>HoliSec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u="sng" dirty="0" smtClean="0">
                <a:solidFill>
                  <a:srgbClr val="616161"/>
                </a:solidFill>
              </a:rPr>
              <a:t>Holi</a:t>
            </a:r>
            <a:r>
              <a:rPr lang="en-GB" sz="1600" i="1" dirty="0" smtClean="0">
                <a:solidFill>
                  <a:srgbClr val="616161"/>
                </a:solidFill>
              </a:rPr>
              <a:t>stic Approach to Improve Data </a:t>
            </a:r>
            <a:r>
              <a:rPr lang="en-GB" sz="1600" i="1" u="sng" dirty="0" smtClean="0">
                <a:solidFill>
                  <a:srgbClr val="616161"/>
                </a:solidFill>
              </a:rPr>
              <a:t>Sec</a:t>
            </a:r>
            <a:r>
              <a:rPr lang="en-GB" sz="1600" i="1" dirty="0" smtClean="0">
                <a:solidFill>
                  <a:srgbClr val="616161"/>
                </a:solidFill>
              </a:rPr>
              <a:t>urity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3042" y="3352800"/>
            <a:ext cx="584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 smtClean="0"/>
              <a:t>Thank you for your attention!</a:t>
            </a:r>
            <a:endParaRPr lang="sv-SE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2825"/>
            <a:ext cx="5105400" cy="12908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i="1" dirty="0" smtClean="0"/>
              <a:t>The </a:t>
            </a:r>
            <a:r>
              <a:rPr lang="en-GB" sz="2400" i="1" dirty="0"/>
              <a:t>objective </a:t>
            </a:r>
            <a:r>
              <a:rPr lang="en-GB" sz="2400" i="1" dirty="0" smtClean="0"/>
              <a:t>has been </a:t>
            </a:r>
            <a:r>
              <a:rPr lang="en-GB" sz="2400" i="1" dirty="0"/>
              <a:t>to holistically address security concerns in the complete automotive chain from concept, design, development, integration, testing, verification &amp; validation and operational phases.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HoliSec</a:t>
            </a:r>
            <a:r>
              <a:rPr lang="en-US" sz="1200" dirty="0" smtClean="0">
                <a:solidFill>
                  <a:schemeClr val="tx1"/>
                </a:solidFill>
              </a:rPr>
              <a:t>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861801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Swedish national public funded research project  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Volvo </a:t>
            </a:r>
            <a:r>
              <a:rPr lang="sv-SE" dirty="0"/>
              <a:t>Group </a:t>
            </a:r>
            <a:r>
              <a:rPr lang="sv-SE" dirty="0" smtClean="0"/>
              <a:t>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Budget </a:t>
            </a:r>
            <a:r>
              <a:rPr lang="sv-SE" dirty="0"/>
              <a:t>~ 40.6 MSEK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v-SE" b="1" dirty="0"/>
              <a:t>HoliSec (April </a:t>
            </a:r>
            <a:r>
              <a:rPr lang="sv-SE" b="1" dirty="0" smtClean="0"/>
              <a:t>2016 - December </a:t>
            </a:r>
            <a:r>
              <a:rPr lang="sv-SE" b="1" dirty="0"/>
              <a:t>2019)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154978"/>
            <a:ext cx="3962400" cy="2871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5401" y="3115002"/>
            <a:ext cx="4038600" cy="2921652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1" y="2734981"/>
            <a:ext cx="40386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indent="-131762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sv-SE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How to establish ”TRUST”?</a:t>
            </a:r>
          </a:p>
        </p:txBody>
      </p:sp>
    </p:spTree>
    <p:extLst>
      <p:ext uri="{BB962C8B-B14F-4D97-AF65-F5344CB8AC3E}">
        <p14:creationId xmlns:p14="http://schemas.microsoft.com/office/powerpoint/2010/main" val="3345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/>
          <a:lstStyle/>
          <a:p>
            <a:r>
              <a:rPr lang="sv-SE" b="1" dirty="0" smtClean="0"/>
              <a:t>Main Activities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1800" dirty="0"/>
              <a:t>Security &amp; privacy requirements in vehicle connectivity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Cryptographic support and key management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Security mechanisms for connected vehicle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Secure vehicle diagnostics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Secure communication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Interplay between safety, security and privacy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Intrusion detection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Secure development &amp; governance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Secure software and system design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Secure software verification and validation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Demonstration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29521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b="1" dirty="0" smtClean="0"/>
              <a:t>Projetc Execution – WPs (2016-2019)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143000"/>
            <a:ext cx="9144000" cy="4953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Symbol" pitchFamily="18" charset="2"/>
              <a:buChar char=""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3238" indent="-250825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317500" algn="l" defTabSz="914400" rtl="0" eaLnBrk="1" latinLnBrk="0" hangingPunct="1">
              <a:spcBef>
                <a:spcPts val="1800"/>
              </a:spcBef>
              <a:buSzPct val="90000"/>
              <a:buFont typeface="Arial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3775" indent="-252413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19200" indent="-212725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dirty="0" smtClean="0"/>
              <a:t>WP1: Security &amp; privacy requirements in vehicle connectivity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SOTA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Needs &amp; Requirements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WP2: Cryptographic support and key management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Investigate cryptography  and key management solutions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Key management lifecycle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Investigate cryptography  solutions and key management algorithms from other domains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WP3: Security mechanisms for connected vehicle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Secure vehicle diagnostics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Secure communication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Interplay between safety, security and privacy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Intrusion detection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WP4: Secure development &amp; governance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Secure software and system design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Secure software verification and validation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WP5: Demonstration and dissemination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4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v-SE" b="1" dirty="0" smtClean="0"/>
              <a:t>Time Plan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  <p:pic>
        <p:nvPicPr>
          <p:cNvPr id="6" name="Shape 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2879" y="846138"/>
            <a:ext cx="5853842" cy="2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82" y="4052127"/>
            <a:ext cx="6479249" cy="17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9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 smtClean="0"/>
              <a:t>Results from WP1 - </a:t>
            </a:r>
            <a:r>
              <a:rPr lang="en-GB" b="1" dirty="0"/>
              <a:t>Security &amp; </a:t>
            </a:r>
            <a:r>
              <a:rPr lang="en-GB" b="1" dirty="0" smtClean="0"/>
              <a:t>Privacy </a:t>
            </a:r>
            <a:r>
              <a:rPr lang="en-GB" b="1" dirty="0"/>
              <a:t>R</a:t>
            </a:r>
            <a:r>
              <a:rPr lang="en-GB" b="1" dirty="0" smtClean="0"/>
              <a:t>equirements </a:t>
            </a:r>
            <a:r>
              <a:rPr lang="en-GB" b="1" dirty="0"/>
              <a:t>in </a:t>
            </a:r>
            <a:r>
              <a:rPr lang="en-GB" b="1" dirty="0" smtClean="0"/>
              <a:t>Vehicle Connectivity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Needs and requirements for security </a:t>
            </a:r>
            <a:r>
              <a:rPr lang="en-US" sz="2800" dirty="0"/>
              <a:t>and </a:t>
            </a:r>
            <a:r>
              <a:rPr lang="en-US" sz="2800" dirty="0" smtClean="0"/>
              <a:t>privacy </a:t>
            </a:r>
            <a:r>
              <a:rPr lang="en-US" sz="2800" dirty="0"/>
              <a:t>as a base for the other work packages within the </a:t>
            </a:r>
            <a:r>
              <a:rPr lang="en-US" sz="2800" dirty="0" err="1"/>
              <a:t>HoliSec</a:t>
            </a:r>
            <a:r>
              <a:rPr lang="en-US" sz="2800" dirty="0"/>
              <a:t> project</a:t>
            </a:r>
            <a:endParaRPr lang="en-US" sz="28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HoliSec</a:t>
            </a:r>
            <a:r>
              <a:rPr lang="en-US" sz="2800" dirty="0"/>
              <a:t> state of the art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3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 smtClean="0"/>
              <a:t>Results from WP2 - </a:t>
            </a:r>
            <a:r>
              <a:rPr lang="en-GB" b="1" dirty="0"/>
              <a:t>Cryptographic </a:t>
            </a:r>
            <a:r>
              <a:rPr lang="en-GB" b="1" dirty="0" smtClean="0"/>
              <a:t>Support </a:t>
            </a:r>
            <a:r>
              <a:rPr lang="en-GB" b="1" dirty="0"/>
              <a:t>and </a:t>
            </a:r>
            <a:r>
              <a:rPr lang="en-GB" b="1" dirty="0" smtClean="0"/>
              <a:t>Key </a:t>
            </a:r>
            <a:r>
              <a:rPr lang="en-GB" b="1" dirty="0"/>
              <a:t>M</a:t>
            </a:r>
            <a:r>
              <a:rPr lang="en-GB" b="1" dirty="0" smtClean="0"/>
              <a:t>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sz="2800" dirty="0" smtClean="0"/>
              <a:t>BusGoat </a:t>
            </a:r>
            <a:r>
              <a:rPr lang="sv-SE" sz="2800" dirty="0"/>
              <a:t>- </a:t>
            </a:r>
            <a:r>
              <a:rPr lang="en-US" sz="2800" dirty="0"/>
              <a:t>a deliberately vulnerable ECU developed to serve different purposes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sv-SE" sz="1800" dirty="0"/>
              <a:t>SUFFI </a:t>
            </a:r>
            <a:r>
              <a:rPr lang="sv-SE" sz="1800" dirty="0" smtClean="0"/>
              <a:t>(</a:t>
            </a:r>
            <a:r>
              <a:rPr lang="en-US" sz="1800" dirty="0" smtClean="0"/>
              <a:t>training </a:t>
            </a:r>
            <a:r>
              <a:rPr lang="en-US" sz="1800" dirty="0"/>
              <a:t>program funded by </a:t>
            </a:r>
            <a:r>
              <a:rPr lang="en-US" sz="1800" dirty="0" err="1"/>
              <a:t>Vinnova</a:t>
            </a:r>
            <a:r>
              <a:rPr lang="en-US" sz="18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sv-SE" sz="1800" dirty="0" smtClean="0"/>
              <a:t>Bug Bounty</a:t>
            </a:r>
            <a:endParaRPr lang="en-US" sz="1800" dirty="0"/>
          </a:p>
          <a:p>
            <a:pPr marL="514350" indent="-514350">
              <a:buAutoNum type="arabicPeriod"/>
            </a:pPr>
            <a:r>
              <a:rPr lang="en-US" sz="2800" dirty="0" smtClean="0"/>
              <a:t>Lack </a:t>
            </a:r>
            <a:r>
              <a:rPr lang="en-US" sz="2800" dirty="0"/>
              <a:t>of message integrity on the CAN </a:t>
            </a:r>
            <a:r>
              <a:rPr lang="en-US" sz="2800" dirty="0" smtClean="0"/>
              <a:t>bus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proposal to secure communication including asymmetric encryption for key exchange, symmetric encryption for effective data protection, aggregated message authentication, and key derivation and </a:t>
            </a:r>
            <a:r>
              <a:rPr lang="en-US" sz="1800" dirty="0" smtClean="0"/>
              <a:t>freshness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70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b="1" dirty="0"/>
              <a:t>Results from WP3 </a:t>
            </a:r>
            <a:r>
              <a:rPr lang="sv-SE" b="1" dirty="0" smtClean="0"/>
              <a:t>– </a:t>
            </a:r>
            <a:r>
              <a:rPr lang="en-US" b="1" dirty="0" smtClean="0"/>
              <a:t>Secure Vehicle Diagnostics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PKI solution to establish trust between a diagnostic tester and ECUs.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diagnostic connection needs to </a:t>
            </a:r>
            <a:r>
              <a:rPr lang="en-US" sz="2800" dirty="0" smtClean="0"/>
              <a:t>be established </a:t>
            </a:r>
            <a:r>
              <a:rPr lang="en-US" sz="2800" dirty="0"/>
              <a:t>which maintains the </a:t>
            </a:r>
            <a:r>
              <a:rPr lang="en-US" sz="2800" b="1" dirty="0"/>
              <a:t>authenticity</a:t>
            </a:r>
            <a:r>
              <a:rPr lang="en-US" sz="2800" dirty="0"/>
              <a:t> of the user and the diagnostic tester, </a:t>
            </a:r>
            <a:r>
              <a:rPr lang="en-US" sz="2800" dirty="0" smtClean="0"/>
              <a:t>and the </a:t>
            </a:r>
            <a:r>
              <a:rPr lang="en-US" sz="2800" b="1" dirty="0"/>
              <a:t>integrity</a:t>
            </a:r>
            <a:r>
              <a:rPr lang="en-US" sz="2800" dirty="0"/>
              <a:t> of the data when it is transmitted.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HoliSec in Focus:                                                     Results, perspective and impact                                                                       October 10, 2019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11817</TotalTime>
  <Words>2190</Words>
  <Application>Microsoft Office PowerPoint</Application>
  <PresentationFormat>On-screen Show (4:3)</PresentationFormat>
  <Paragraphs>291</Paragraphs>
  <Slides>23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PowerPoint Presentation</vt:lpstr>
      <vt:lpstr>Presentation Outline</vt:lpstr>
      <vt:lpstr>HoliSec (April 2016 - December 2019)</vt:lpstr>
      <vt:lpstr>Main Activities</vt:lpstr>
      <vt:lpstr>Projetc Execution – WPs (2016-2019)</vt:lpstr>
      <vt:lpstr>Time Plan</vt:lpstr>
      <vt:lpstr>Results from WP1 - Security &amp; Privacy Requirements in Vehicle Connectivity</vt:lpstr>
      <vt:lpstr>Results from WP2 - Cryptographic Support and Key Management</vt:lpstr>
      <vt:lpstr>Results from WP3 – Secure Vehicle Diagnostics</vt:lpstr>
      <vt:lpstr>Results from WP3 – Secure Communication</vt:lpstr>
      <vt:lpstr>WP3 - Secure Communication</vt:lpstr>
      <vt:lpstr>Results from WP3 - Secure Communication</vt:lpstr>
      <vt:lpstr>Results from WP3 - Interplay between Safety, Security and Privacy </vt:lpstr>
      <vt:lpstr>Results from WP3 - Log and Intrusion Detection </vt:lpstr>
      <vt:lpstr>Results from WP3 - Log and Intrusion Detection, Cont.</vt:lpstr>
      <vt:lpstr>Results from WP4 - Secure Software and System Design </vt:lpstr>
      <vt:lpstr>Results from WP4 - Secure Software and System Design </vt:lpstr>
      <vt:lpstr>Results from WP4 - Secure Software Verification &amp; Validation</vt:lpstr>
      <vt:lpstr>Results from WP4 – Bug Bounty</vt:lpstr>
      <vt:lpstr>WP4 – Bug Bounty </vt:lpstr>
      <vt:lpstr>WP5 - Demonstration &amp; Dissemination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HoliSec Holistic Approach to Improve Data Security</dc:title>
  <dc:creator>Daftari Mahboobeh</dc:creator>
  <cp:lastModifiedBy>Daftari Mahboobeh</cp:lastModifiedBy>
  <cp:revision>265</cp:revision>
  <dcterms:created xsi:type="dcterms:W3CDTF">2006-08-16T00:00:00Z</dcterms:created>
  <dcterms:modified xsi:type="dcterms:W3CDTF">2019-10-10T07:06:33Z</dcterms:modified>
</cp:coreProperties>
</file>