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66" r:id="rId5"/>
    <p:sldMasterId id="2147483678" r:id="rId6"/>
  </p:sldMasterIdLst>
  <p:notesMasterIdLst>
    <p:notesMasterId r:id="rId32"/>
  </p:notesMasterIdLst>
  <p:handoutMasterIdLst>
    <p:handoutMasterId r:id="rId33"/>
  </p:handoutMasterIdLst>
  <p:sldIdLst>
    <p:sldId id="447" r:id="rId7"/>
    <p:sldId id="448" r:id="rId8"/>
    <p:sldId id="400" r:id="rId9"/>
    <p:sldId id="429" r:id="rId10"/>
    <p:sldId id="406" r:id="rId11"/>
    <p:sldId id="451" r:id="rId12"/>
    <p:sldId id="453" r:id="rId13"/>
    <p:sldId id="452" r:id="rId14"/>
    <p:sldId id="464" r:id="rId15"/>
    <p:sldId id="431" r:id="rId16"/>
    <p:sldId id="467" r:id="rId17"/>
    <p:sldId id="468" r:id="rId18"/>
    <p:sldId id="469" r:id="rId19"/>
    <p:sldId id="472" r:id="rId20"/>
    <p:sldId id="433" r:id="rId21"/>
    <p:sldId id="434" r:id="rId22"/>
    <p:sldId id="458" r:id="rId23"/>
    <p:sldId id="463" r:id="rId24"/>
    <p:sldId id="440" r:id="rId25"/>
    <p:sldId id="466" r:id="rId26"/>
    <p:sldId id="456" r:id="rId27"/>
    <p:sldId id="465" r:id="rId28"/>
    <p:sldId id="455" r:id="rId29"/>
    <p:sldId id="459" r:id="rId30"/>
    <p:sldId id="473" r:id="rId3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Johansson" initials="" lastIdx="2" clrIdx="0"/>
  <p:cmAuthor id="1" name="Martin Hill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333399"/>
    <a:srgbClr val="33CCFF"/>
    <a:srgbClr val="3084D0"/>
    <a:srgbClr val="66CCFF"/>
    <a:srgbClr val="000099"/>
    <a:srgbClr val="009999"/>
    <a:srgbClr val="00CC99"/>
    <a:srgbClr val="0066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7" autoAdjust="0"/>
    <p:restoredTop sz="76971" autoAdjust="0"/>
  </p:normalViewPr>
  <p:slideViewPr>
    <p:cSldViewPr>
      <p:cViewPr varScale="1">
        <p:scale>
          <a:sx n="56" d="100"/>
          <a:sy n="56" d="100"/>
        </p:scale>
        <p:origin x="-12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4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9B1CA-6B5B-45D2-8523-6DD435EC2AB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53DF3-104E-4332-9C03-9F212E76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6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sv-SE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sv-SE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sv-SE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8FA873BA-E947-44DC-84EC-4C0A9C55E09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60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873BA-E947-44DC-84EC-4C0A9C55E09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86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Customization</a:t>
            </a:r>
            <a:r>
              <a:rPr lang="sv-SE" dirty="0" smtClean="0"/>
              <a:t>: Customizable and tuned</a:t>
            </a:r>
            <a:r>
              <a:rPr lang="sv-SE" baseline="0" dirty="0" smtClean="0"/>
              <a:t> </a:t>
            </a:r>
            <a:r>
              <a:rPr lang="sv-SE" dirty="0" smtClean="0"/>
              <a:t>to buyers business, distances</a:t>
            </a:r>
            <a:r>
              <a:rPr lang="sv-SE" baseline="0" dirty="0" smtClean="0"/>
              <a:t> of transportation, weight, types of roads</a:t>
            </a:r>
            <a:r>
              <a:rPr lang="sv-SE" dirty="0" smtClean="0"/>
              <a:t>. Hardly</a:t>
            </a:r>
            <a:r>
              <a:rPr lang="sv-SE" baseline="0" dirty="0" smtClean="0"/>
              <a:t> two trucks produced are the same. Different parameters. </a:t>
            </a:r>
          </a:p>
          <a:p>
            <a:r>
              <a:rPr lang="sv-SE" baseline="0" dirty="0" smtClean="0"/>
              <a:t>Body builders are able to interface and control parts of the functionality, engine revs, power take-off.</a:t>
            </a:r>
          </a:p>
          <a:p>
            <a:r>
              <a:rPr lang="sv-SE" baseline="0" dirty="0" smtClean="0"/>
              <a:t>Easier to fix a car configuration in the factory.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873BA-E947-44DC-84EC-4C0A9C55E09E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74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873BA-E947-44DC-84EC-4C0A9C55E09E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6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873BA-E947-44DC-84EC-4C0A9C55E09E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62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baseline="0" dirty="0" smtClean="0"/>
              <a:t>Driver &amp; Owner</a:t>
            </a:r>
            <a:r>
              <a:rPr lang="sv-SE" baseline="0" dirty="0" smtClean="0"/>
              <a:t>: Creates misuse cases there in between. e.g. using truck to run other errands. Good driving bonus programme (speeding) . Owner business image impacted on bad driving. Compare teenager borrowing a car.</a:t>
            </a:r>
          </a:p>
          <a:p>
            <a:r>
              <a:rPr lang="sv-SE" baseline="0" dirty="0" smtClean="0"/>
              <a:t>Future ~ transportation as service, extrapolate car pool and uber. Will people be owner of their own car?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873BA-E947-44DC-84EC-4C0A9C55E09E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4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873BA-E947-44DC-84EC-4C0A9C55E09E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6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14" y="3284984"/>
            <a:ext cx="8640960" cy="1143000"/>
          </a:xfrm>
        </p:spPr>
        <p:txBody>
          <a:bodyPr/>
          <a:lstStyle>
            <a:lvl1pPr algn="ctr"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sv-SE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14" y="4509120"/>
            <a:ext cx="8640960" cy="504056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grpSp>
        <p:nvGrpSpPr>
          <p:cNvPr id="9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0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dirty="0" smtClean="0"/>
              <a:t>Volvo Group Trucks Technology</a:t>
            </a:r>
            <a:endParaRPr lang="en-US" sz="900" noProof="0" dirty="0"/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/>
              <a:t>Slide </a:t>
            </a:r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/>
              <a:t>Mar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9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441325"/>
            <a:ext cx="2097087" cy="5322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675" y="441325"/>
            <a:ext cx="6138863" cy="5322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grpSp>
        <p:nvGrpSpPr>
          <p:cNvPr id="9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0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dirty="0" smtClean="0"/>
              <a:t>Volvo Group Trucks Technology</a:t>
            </a:r>
            <a:endParaRPr lang="en-US" sz="900" noProof="0" dirty="0"/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/>
              <a:t>Slide </a:t>
            </a:r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/>
              <a:t>Mar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14" y="3284984"/>
            <a:ext cx="8640960" cy="1143000"/>
          </a:xfrm>
        </p:spPr>
        <p:txBody>
          <a:bodyPr/>
          <a:lstStyle>
            <a:lvl1pPr algn="ctr"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sv-SE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14" y="4509120"/>
            <a:ext cx="8640960" cy="504056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34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9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8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8780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075" y="18780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3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0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5" name="Rectangle 7"/>
          <p:cNvSpPr txBox="1">
            <a:spLocks noChangeArrowheads="1"/>
          </p:cNvSpPr>
          <p:nvPr userDrawn="1"/>
        </p:nvSpPr>
        <p:spPr bwMode="auto">
          <a:xfrm>
            <a:off x="2339752" y="5301208"/>
            <a:ext cx="5178670" cy="19286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Name, Department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3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8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grpSp>
        <p:nvGrpSpPr>
          <p:cNvPr id="8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9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4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9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7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dirty="0" smtClean="0"/>
              <a:t>Volvo Group Trucks Technology</a:t>
            </a:r>
            <a:endParaRPr lang="en-US" sz="900" noProof="0" dirty="0"/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/>
              <a:t>Slide </a:t>
            </a:r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/>
              <a:t>Mar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0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grpSp>
        <p:nvGrpSpPr>
          <p:cNvPr id="9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0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441325"/>
            <a:ext cx="2097087" cy="5322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675" y="441325"/>
            <a:ext cx="6138863" cy="5322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grpSp>
        <p:nvGrpSpPr>
          <p:cNvPr id="9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0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2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14" y="3284984"/>
            <a:ext cx="8640960" cy="1143000"/>
          </a:xfrm>
        </p:spPr>
        <p:txBody>
          <a:bodyPr/>
          <a:lstStyle>
            <a:lvl1pPr algn="ctr"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sv-SE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14" y="4509120"/>
            <a:ext cx="8640960" cy="504056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139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8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6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8780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075" y="18780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3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5" name="Rectangle 7"/>
          <p:cNvSpPr txBox="1">
            <a:spLocks noChangeArrowheads="1"/>
          </p:cNvSpPr>
          <p:nvPr userDrawn="1"/>
        </p:nvSpPr>
        <p:spPr bwMode="auto">
          <a:xfrm>
            <a:off x="2339752" y="5301208"/>
            <a:ext cx="5178670" cy="19286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Name, Department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3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1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grpSp>
        <p:nvGrpSpPr>
          <p:cNvPr id="8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9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9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dirty="0" smtClean="0"/>
              <a:t>Volvo Group Trucks Technology</a:t>
            </a:r>
            <a:endParaRPr lang="en-US" sz="900" noProof="0" dirty="0"/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/>
              <a:t>Slide </a:t>
            </a:r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/>
              <a:t>Mar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6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0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5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grpSp>
        <p:nvGrpSpPr>
          <p:cNvPr id="9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0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5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441325"/>
            <a:ext cx="2097087" cy="5322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675" y="441325"/>
            <a:ext cx="6138863" cy="5322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grpSp>
        <p:nvGrpSpPr>
          <p:cNvPr id="9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0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8780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075" y="18780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3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dirty="0" smtClean="0"/>
              <a:t>Volvo Group Trucks Technology</a:t>
            </a:r>
            <a:endParaRPr lang="en-US" sz="900" noProof="0" dirty="0"/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/>
              <a:t>Slide </a:t>
            </a:r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/>
              <a:t>Mar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2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5" name="Rectangle 7"/>
          <p:cNvSpPr txBox="1">
            <a:spLocks noChangeArrowheads="1"/>
          </p:cNvSpPr>
          <p:nvPr userDrawn="1"/>
        </p:nvSpPr>
        <p:spPr bwMode="auto">
          <a:xfrm>
            <a:off x="2339752" y="5301208"/>
            <a:ext cx="5178670" cy="19286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Name, Department</a:t>
            </a:r>
            <a:endParaRPr lang="en-US" dirty="0"/>
          </a:p>
        </p:txBody>
      </p: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3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19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dirty="0" smtClean="0"/>
              <a:t>Volvo Group Trucks Technology</a:t>
            </a:r>
            <a:endParaRPr lang="en-US" sz="900" noProof="0" dirty="0"/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/>
              <a:t>Slide </a:t>
            </a:r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2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/>
              <a:t>Mar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3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grpSp>
        <p:nvGrpSpPr>
          <p:cNvPr id="8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9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dirty="0" smtClean="0"/>
              <a:t>Volvo Group Trucks Technology</a:t>
            </a:r>
            <a:endParaRPr lang="en-US" sz="900" noProof="0" dirty="0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/>
              <a:t>Slide </a:t>
            </a:r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/>
              <a:t>Mar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7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dirty="0" smtClean="0"/>
              <a:t>Volvo Group Trucks Technology</a:t>
            </a:r>
            <a:endParaRPr lang="en-US" sz="900" noProof="0" dirty="0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/>
              <a:t>Slide </a:t>
            </a:r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/>
              <a:t>Mar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dirty="0" smtClean="0"/>
              <a:t>Volvo Group Trucks Technology</a:t>
            </a:r>
            <a:endParaRPr lang="en-US" sz="900" noProof="0" dirty="0"/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/>
              <a:t>Slide </a:t>
            </a:r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/>
              <a:t>Mar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7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1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dirty="0" smtClean="0"/>
              <a:t>Volvo Group Trucks Technology</a:t>
            </a:r>
            <a:endParaRPr lang="en-US" sz="900" noProof="0" dirty="0"/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/>
              <a:t>Slide </a:t>
            </a:r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/>
              <a:t>Mar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4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3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 dirty="0"/>
            </a:p>
          </p:txBody>
        </p:sp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56792"/>
            <a:ext cx="8640960" cy="420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88640"/>
            <a:ext cx="8640960" cy="10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dirty="0" smtClean="0"/>
              <a:t>Volvo Group Trucks Technology</a:t>
            </a:r>
            <a:endParaRPr lang="en-US" sz="900" noProof="0" dirty="0"/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/>
              <a:t>Slide </a:t>
            </a:r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/>
              <a:t>Mar 27, 2018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fontAlgn="base">
        <a:spcBef>
          <a:spcPct val="40000"/>
        </a:spcBef>
        <a:spcAft>
          <a:spcPct val="0"/>
        </a:spcAft>
        <a:buClr>
          <a:srgbClr val="333399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fontAlgn="base">
        <a:spcBef>
          <a:spcPct val="40000"/>
        </a:spcBef>
        <a:spcAft>
          <a:spcPct val="0"/>
        </a:spcAft>
        <a:buClr>
          <a:srgbClr val="333399"/>
        </a:buClr>
        <a:buChar char="–"/>
        <a:defRPr sz="1800">
          <a:solidFill>
            <a:schemeClr val="tx1"/>
          </a:solidFill>
          <a:latin typeface="+mn-lt"/>
        </a:defRPr>
      </a:lvl2pPr>
      <a:lvl3pPr marL="860425" indent="-207963" algn="l" rtl="0" fontAlgn="base">
        <a:spcBef>
          <a:spcPct val="40000"/>
        </a:spcBef>
        <a:spcAft>
          <a:spcPct val="0"/>
        </a:spcAft>
        <a:buClr>
          <a:srgbClr val="333399"/>
        </a:buClr>
        <a:buSzPct val="110000"/>
        <a:buFont typeface="Symbol" pitchFamily="18" charset="2"/>
        <a:buChar char="·"/>
        <a:defRPr sz="1600">
          <a:solidFill>
            <a:schemeClr val="tx1"/>
          </a:solidFill>
          <a:latin typeface="+mn-lt"/>
        </a:defRPr>
      </a:lvl3pPr>
      <a:lvl4pPr marL="1109663" indent="-182563" algn="l" rtl="0" fontAlgn="base">
        <a:spcBef>
          <a:spcPct val="40000"/>
        </a:spcBef>
        <a:spcAft>
          <a:spcPct val="0"/>
        </a:spcAft>
        <a:buClr>
          <a:srgbClr val="333399"/>
        </a:buClr>
        <a:buChar char="–"/>
        <a:defRPr sz="1600">
          <a:solidFill>
            <a:schemeClr val="tx1"/>
          </a:solidFill>
          <a:latin typeface="+mn-lt"/>
        </a:defRPr>
      </a:lvl4pPr>
      <a:lvl5pPr marL="1382713" indent="-195263" algn="l" rtl="0" fontAlgn="base">
        <a:spcBef>
          <a:spcPct val="40000"/>
        </a:spcBef>
        <a:spcAft>
          <a:spcPct val="0"/>
        </a:spcAft>
        <a:buClr>
          <a:srgbClr val="333399"/>
        </a:buClr>
        <a:buChar char="»"/>
        <a:defRPr sz="1600">
          <a:solidFill>
            <a:schemeClr val="tx1"/>
          </a:solidFill>
          <a:latin typeface="+mn-lt"/>
        </a:defRPr>
      </a:lvl5pPr>
      <a:lvl6pPr marL="18399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3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56792"/>
            <a:ext cx="8640960" cy="420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88640"/>
            <a:ext cx="8640960" cy="10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fontAlgn="base">
        <a:spcBef>
          <a:spcPct val="40000"/>
        </a:spcBef>
        <a:spcAft>
          <a:spcPct val="0"/>
        </a:spcAft>
        <a:buClr>
          <a:srgbClr val="333399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fontAlgn="base">
        <a:spcBef>
          <a:spcPct val="40000"/>
        </a:spcBef>
        <a:spcAft>
          <a:spcPct val="0"/>
        </a:spcAft>
        <a:buClr>
          <a:srgbClr val="333399"/>
        </a:buClr>
        <a:buChar char="–"/>
        <a:defRPr sz="1800">
          <a:solidFill>
            <a:schemeClr val="tx1"/>
          </a:solidFill>
          <a:latin typeface="+mn-lt"/>
        </a:defRPr>
      </a:lvl2pPr>
      <a:lvl3pPr marL="860425" indent="-207963" algn="l" rtl="0" fontAlgn="base">
        <a:spcBef>
          <a:spcPct val="40000"/>
        </a:spcBef>
        <a:spcAft>
          <a:spcPct val="0"/>
        </a:spcAft>
        <a:buClr>
          <a:srgbClr val="333399"/>
        </a:buClr>
        <a:buSzPct val="110000"/>
        <a:buFont typeface="Symbol" pitchFamily="18" charset="2"/>
        <a:buChar char="·"/>
        <a:defRPr sz="1600">
          <a:solidFill>
            <a:schemeClr val="tx1"/>
          </a:solidFill>
          <a:latin typeface="+mn-lt"/>
        </a:defRPr>
      </a:lvl3pPr>
      <a:lvl4pPr marL="1109663" indent="-182563" algn="l" rtl="0" fontAlgn="base">
        <a:spcBef>
          <a:spcPct val="40000"/>
        </a:spcBef>
        <a:spcAft>
          <a:spcPct val="0"/>
        </a:spcAft>
        <a:buClr>
          <a:srgbClr val="333399"/>
        </a:buClr>
        <a:buChar char="–"/>
        <a:defRPr sz="1600">
          <a:solidFill>
            <a:schemeClr val="tx1"/>
          </a:solidFill>
          <a:latin typeface="+mn-lt"/>
        </a:defRPr>
      </a:lvl4pPr>
      <a:lvl5pPr marL="1382713" indent="-195263" algn="l" rtl="0" fontAlgn="base">
        <a:spcBef>
          <a:spcPct val="40000"/>
        </a:spcBef>
        <a:spcAft>
          <a:spcPct val="0"/>
        </a:spcAft>
        <a:buClr>
          <a:srgbClr val="333399"/>
        </a:buClr>
        <a:buChar char="»"/>
        <a:defRPr sz="1600">
          <a:solidFill>
            <a:schemeClr val="tx1"/>
          </a:solidFill>
          <a:latin typeface="+mn-lt"/>
        </a:defRPr>
      </a:lvl5pPr>
      <a:lvl6pPr marL="18399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192" y="6276730"/>
            <a:ext cx="9144000" cy="578131"/>
            <a:chOff x="0" y="3897"/>
            <a:chExt cx="5760" cy="423"/>
          </a:xfrm>
        </p:grpSpPr>
        <p:pic>
          <p:nvPicPr>
            <p:cNvPr id="13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760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56792"/>
            <a:ext cx="8640960" cy="420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88640"/>
            <a:ext cx="8640960" cy="10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6170" y="6624042"/>
            <a:ext cx="5894102" cy="1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-9872" y="6376690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dirty="0" smtClean="0">
                <a:solidFill>
                  <a:srgbClr val="000000"/>
                </a:solidFill>
              </a:rPr>
              <a:t>Volvo Group Trucks Technology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597352"/>
            <a:ext cx="828130" cy="18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9"/>
          <p:cNvSpPr txBox="1">
            <a:spLocks noChangeArrowheads="1"/>
          </p:cNvSpPr>
          <p:nvPr userDrawn="1"/>
        </p:nvSpPr>
        <p:spPr bwMode="auto">
          <a:xfrm>
            <a:off x="2411759" y="6400729"/>
            <a:ext cx="5184577" cy="2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98" y="6597352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fontAlgn="base">
        <a:spcBef>
          <a:spcPct val="40000"/>
        </a:spcBef>
        <a:spcAft>
          <a:spcPct val="0"/>
        </a:spcAft>
        <a:buClr>
          <a:srgbClr val="333399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0388" indent="-234950" algn="l" rtl="0" fontAlgn="base">
        <a:spcBef>
          <a:spcPct val="40000"/>
        </a:spcBef>
        <a:spcAft>
          <a:spcPct val="0"/>
        </a:spcAft>
        <a:buClr>
          <a:srgbClr val="333399"/>
        </a:buClr>
        <a:buChar char="–"/>
        <a:defRPr sz="1800">
          <a:solidFill>
            <a:schemeClr val="tx1"/>
          </a:solidFill>
          <a:latin typeface="+mn-lt"/>
        </a:defRPr>
      </a:lvl2pPr>
      <a:lvl3pPr marL="860425" indent="-207963" algn="l" rtl="0" fontAlgn="base">
        <a:spcBef>
          <a:spcPct val="40000"/>
        </a:spcBef>
        <a:spcAft>
          <a:spcPct val="0"/>
        </a:spcAft>
        <a:buClr>
          <a:srgbClr val="333399"/>
        </a:buClr>
        <a:buSzPct val="110000"/>
        <a:buFont typeface="Symbol" pitchFamily="18" charset="2"/>
        <a:buChar char="·"/>
        <a:defRPr sz="1600">
          <a:solidFill>
            <a:schemeClr val="tx1"/>
          </a:solidFill>
          <a:latin typeface="+mn-lt"/>
        </a:defRPr>
      </a:lvl3pPr>
      <a:lvl4pPr marL="1109663" indent="-182563" algn="l" rtl="0" fontAlgn="base">
        <a:spcBef>
          <a:spcPct val="40000"/>
        </a:spcBef>
        <a:spcAft>
          <a:spcPct val="0"/>
        </a:spcAft>
        <a:buClr>
          <a:srgbClr val="333399"/>
        </a:buClr>
        <a:buChar char="–"/>
        <a:defRPr sz="1600">
          <a:solidFill>
            <a:schemeClr val="tx1"/>
          </a:solidFill>
          <a:latin typeface="+mn-lt"/>
        </a:defRPr>
      </a:lvl4pPr>
      <a:lvl5pPr marL="1382713" indent="-195263" algn="l" rtl="0" fontAlgn="base">
        <a:spcBef>
          <a:spcPct val="40000"/>
        </a:spcBef>
        <a:spcAft>
          <a:spcPct val="0"/>
        </a:spcAft>
        <a:buClr>
          <a:srgbClr val="333399"/>
        </a:buClr>
        <a:buChar char="»"/>
        <a:defRPr sz="1600">
          <a:solidFill>
            <a:schemeClr val="tx1"/>
          </a:solidFill>
          <a:latin typeface="+mn-lt"/>
        </a:defRPr>
      </a:lvl5pPr>
      <a:lvl6pPr marL="18399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2971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27543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211513" indent="-195263" algn="l" rtl="0" fontAlgn="base">
        <a:spcBef>
          <a:spcPct val="4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nist.gov/cyberframe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5" y="2247"/>
            <a:ext cx="4704679" cy="29068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74" y="0"/>
            <a:ext cx="4469339" cy="2981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27885"/>
            <a:ext cx="5381625" cy="53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</p:spPr>
        <p:txBody>
          <a:bodyPr/>
          <a:lstStyle/>
          <a:p>
            <a:r>
              <a:rPr lang="sv-SE" dirty="0" smtClean="0"/>
              <a:t>Introduction to ELD Mandate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82" y="168111"/>
            <a:ext cx="1875453" cy="51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24680" y="1281793"/>
            <a:ext cx="8754006" cy="452347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US-DOT Federal </a:t>
            </a:r>
            <a:r>
              <a:rPr lang="en-US" sz="1800" dirty="0"/>
              <a:t>Motor Carrier Safety Administration (FMCSA) published the final electronic logging device rule — or </a:t>
            </a:r>
            <a:r>
              <a:rPr lang="en-US" sz="1800" b="1" dirty="0"/>
              <a:t>ELD mandate </a:t>
            </a:r>
            <a:r>
              <a:rPr lang="en-US" sz="1800" dirty="0"/>
              <a:t>– in </a:t>
            </a:r>
            <a:r>
              <a:rPr lang="en-US" sz="1800" dirty="0" smtClean="0"/>
              <a:t>Dec. 2015</a:t>
            </a:r>
          </a:p>
          <a:p>
            <a:pPr lvl="1">
              <a:lnSpc>
                <a:spcPct val="150000"/>
              </a:lnSpc>
            </a:pPr>
            <a:r>
              <a:rPr lang="en-US" sz="1800" b="1" dirty="0" smtClean="0"/>
              <a:t>requires an </a:t>
            </a:r>
            <a:r>
              <a:rPr lang="en-US" sz="1800" b="1" dirty="0"/>
              <a:t>electronic logging device </a:t>
            </a:r>
            <a:r>
              <a:rPr lang="en-US" sz="1800" dirty="0"/>
              <a:t>(ELD) </a:t>
            </a:r>
            <a:r>
              <a:rPr lang="en-US" sz="1800" dirty="0" smtClean="0"/>
              <a:t>to be used </a:t>
            </a:r>
            <a:r>
              <a:rPr lang="en-US" sz="1800" dirty="0"/>
              <a:t>by commercial drivers who are required to prepare hours-of-service (HOS) records of duty status (RODS</a:t>
            </a:r>
            <a:r>
              <a:rPr lang="en-US" sz="18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Fleets </a:t>
            </a:r>
            <a:r>
              <a:rPr lang="en-US" sz="1800" dirty="0"/>
              <a:t>have until December 2017 to implement certified </a:t>
            </a:r>
            <a:r>
              <a:rPr lang="en-US" sz="1800" dirty="0" smtClean="0"/>
              <a:t>ELDs </a:t>
            </a:r>
            <a:r>
              <a:rPr lang="en-US" sz="1800" dirty="0"/>
              <a:t>in commercial vehicles (enforced for vehicles model year 2000 and newer</a:t>
            </a:r>
            <a:r>
              <a:rPr lang="en-US" sz="1800" dirty="0" smtClean="0"/>
              <a:t>), </a:t>
            </a:r>
            <a:r>
              <a:rPr lang="en-US" sz="1800" dirty="0" smtClean="0">
                <a:solidFill>
                  <a:srgbClr val="0070C0"/>
                </a:solidFill>
              </a:rPr>
              <a:t>i</a:t>
            </a:r>
            <a:r>
              <a:rPr lang="en-US" sz="1800" b="1" dirty="0" smtClean="0">
                <a:solidFill>
                  <a:srgbClr val="0070C0"/>
                </a:solidFill>
              </a:rPr>
              <a:t>.e. applies also for existing vehicles on the road</a:t>
            </a:r>
            <a:endParaRPr lang="en-US" sz="1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 smtClean="0"/>
              <a:t>ELD device manufacturers performs </a:t>
            </a:r>
            <a:r>
              <a:rPr lang="en-US" sz="1800" b="1" dirty="0" smtClean="0">
                <a:solidFill>
                  <a:srgbClr val="0070C0"/>
                </a:solidFill>
              </a:rPr>
              <a:t>self-certification</a:t>
            </a:r>
            <a:r>
              <a:rPr lang="en-US" sz="1800" dirty="0" smtClean="0"/>
              <a:t>. </a:t>
            </a:r>
            <a:br>
              <a:rPr lang="en-US" sz="1800" dirty="0" smtClean="0"/>
            </a:br>
            <a:r>
              <a:rPr lang="en-US" sz="1800" dirty="0" smtClean="0"/>
              <a:t>i.e. leaves </a:t>
            </a:r>
            <a:r>
              <a:rPr lang="en-US" sz="1800" dirty="0"/>
              <a:t>a lot of room for </a:t>
            </a:r>
            <a:r>
              <a:rPr lang="en-US" sz="1800" dirty="0" smtClean="0"/>
              <a:t>ambiguity, and unknown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21598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24680" y="1609350"/>
            <a:ext cx="8819320" cy="4337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An </a:t>
            </a:r>
            <a:r>
              <a:rPr lang="en-US" sz="1800" dirty="0"/>
              <a:t>ELD </a:t>
            </a:r>
            <a:r>
              <a:rPr lang="en-US" sz="1800" dirty="0" smtClean="0"/>
              <a:t>shall automatically record: </a:t>
            </a:r>
            <a:r>
              <a:rPr lang="en-US" sz="1800" b="1" dirty="0"/>
              <a:t>date</a:t>
            </a:r>
            <a:r>
              <a:rPr lang="en-US" sz="1800" dirty="0"/>
              <a:t>; </a:t>
            </a:r>
            <a:r>
              <a:rPr lang="en-US" sz="1800" b="1" dirty="0"/>
              <a:t>time</a:t>
            </a:r>
            <a:r>
              <a:rPr lang="en-US" sz="1800" dirty="0"/>
              <a:t>; </a:t>
            </a:r>
            <a:r>
              <a:rPr lang="en-US" sz="1800" b="1" dirty="0" smtClean="0"/>
              <a:t>location</a:t>
            </a:r>
            <a:r>
              <a:rPr lang="en-US" sz="1800" dirty="0" smtClean="0"/>
              <a:t>; </a:t>
            </a:r>
            <a:r>
              <a:rPr lang="en-US" sz="1800" b="1" dirty="0"/>
              <a:t>engine hours</a:t>
            </a:r>
            <a:r>
              <a:rPr lang="en-US" sz="1800" dirty="0"/>
              <a:t>; </a:t>
            </a:r>
            <a:r>
              <a:rPr lang="en-US" sz="1800" b="1" dirty="0"/>
              <a:t>vehicle </a:t>
            </a:r>
            <a:r>
              <a:rPr lang="en-US" sz="1800" b="1" dirty="0" smtClean="0"/>
              <a:t>miles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b="1" dirty="0"/>
              <a:t>identification information </a:t>
            </a:r>
            <a:r>
              <a:rPr lang="en-US" sz="1800" dirty="0"/>
              <a:t>for the </a:t>
            </a:r>
            <a:r>
              <a:rPr lang="en-US" sz="1800" dirty="0" smtClean="0"/>
              <a:t>driver.</a:t>
            </a:r>
          </a:p>
          <a:p>
            <a:pPr marL="0" indent="0">
              <a:buNone/>
            </a:pPr>
            <a:r>
              <a:rPr lang="en-US" sz="1800" dirty="0" smtClean="0"/>
              <a:t>An </a:t>
            </a:r>
            <a:r>
              <a:rPr lang="en-US" sz="1800" dirty="0"/>
              <a:t>ELD must be </a:t>
            </a:r>
            <a:r>
              <a:rPr lang="en-US" sz="1800" dirty="0" smtClean="0"/>
              <a:t>“</a:t>
            </a:r>
            <a:r>
              <a:rPr lang="en-US" sz="1800" b="1" dirty="0" smtClean="0"/>
              <a:t>integrally </a:t>
            </a:r>
            <a:r>
              <a:rPr lang="en-US" sz="1800" b="1" dirty="0"/>
              <a:t>synchronized with the </a:t>
            </a:r>
            <a:r>
              <a:rPr lang="en-US" sz="1800" b="1" dirty="0" smtClean="0"/>
              <a:t>engine" </a:t>
            </a:r>
            <a:r>
              <a:rPr lang="en-US" sz="1800" dirty="0"/>
              <a:t>of the </a:t>
            </a:r>
            <a:r>
              <a:rPr lang="en-US" sz="1800" dirty="0" smtClean="0"/>
              <a:t>vehicle. Engine </a:t>
            </a:r>
            <a:r>
              <a:rPr lang="en-US" sz="1800" dirty="0"/>
              <a:t>synchronization </a:t>
            </a:r>
            <a:r>
              <a:rPr lang="en-US" sz="1800" dirty="0" smtClean="0"/>
              <a:t>means monitoring </a:t>
            </a:r>
            <a:r>
              <a:rPr lang="en-US" sz="1800" dirty="0"/>
              <a:t>of the vehicle’s engine </a:t>
            </a:r>
            <a:r>
              <a:rPr lang="en-US" sz="1800" dirty="0" smtClean="0"/>
              <a:t>to </a:t>
            </a:r>
            <a:r>
              <a:rPr lang="en-US" sz="1800" dirty="0"/>
              <a:t>automatically capture the engine’s power status, vehicle’s motion status, miles </a:t>
            </a:r>
            <a:r>
              <a:rPr lang="en-US" sz="1800" dirty="0" smtClean="0"/>
              <a:t>driven, </a:t>
            </a:r>
            <a:r>
              <a:rPr lang="en-US" sz="1800" dirty="0"/>
              <a:t>and engine </a:t>
            </a:r>
            <a:r>
              <a:rPr lang="en-US" sz="1800" dirty="0" smtClean="0"/>
              <a:t>hours.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</a:rPr>
              <a:t>An </a:t>
            </a:r>
            <a:r>
              <a:rPr lang="en-US" sz="1800" b="1" dirty="0">
                <a:solidFill>
                  <a:srgbClr val="0070C0"/>
                </a:solidFill>
              </a:rPr>
              <a:t>ELD </a:t>
            </a:r>
            <a:r>
              <a:rPr lang="en-US" sz="1800" b="1" dirty="0" smtClean="0">
                <a:solidFill>
                  <a:srgbClr val="0070C0"/>
                </a:solidFill>
              </a:rPr>
              <a:t>will have CAN </a:t>
            </a:r>
            <a:r>
              <a:rPr lang="en-US" sz="1800" b="1" dirty="0">
                <a:solidFill>
                  <a:srgbClr val="0070C0"/>
                </a:solidFill>
              </a:rPr>
              <a:t>bus </a:t>
            </a:r>
            <a:r>
              <a:rPr lang="en-US" sz="1800" b="1" dirty="0" smtClean="0">
                <a:solidFill>
                  <a:srgbClr val="0070C0"/>
                </a:solidFill>
              </a:rPr>
              <a:t>access (read/send)</a:t>
            </a: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A </a:t>
            </a:r>
            <a:r>
              <a:rPr lang="en-US" sz="1800" dirty="0"/>
              <a:t>compliant ELD must </a:t>
            </a:r>
            <a:r>
              <a:rPr lang="en-US" sz="1800" dirty="0" smtClean="0"/>
              <a:t>provide one </a:t>
            </a:r>
            <a:r>
              <a:rPr lang="en-US" sz="1800" dirty="0"/>
              <a:t>of the following data transfer options:</a:t>
            </a:r>
          </a:p>
          <a:p>
            <a:r>
              <a:rPr lang="en-US" sz="1800" dirty="0"/>
              <a:t>Option 1: </a:t>
            </a:r>
            <a:r>
              <a:rPr lang="en-US" sz="1800" b="1" dirty="0" smtClean="0"/>
              <a:t>Telematics</a:t>
            </a:r>
            <a:r>
              <a:rPr lang="en-US" sz="1800" dirty="0" smtClean="0"/>
              <a:t>: Web </a:t>
            </a:r>
            <a:r>
              <a:rPr lang="en-US" sz="1800" dirty="0"/>
              <a:t>Services and </a:t>
            </a:r>
            <a:r>
              <a:rPr lang="en-US" sz="1800" dirty="0" smtClean="0"/>
              <a:t>Email</a:t>
            </a:r>
            <a:endParaRPr lang="en-US" sz="1800" dirty="0"/>
          </a:p>
          <a:p>
            <a:r>
              <a:rPr lang="en-US" sz="1800" dirty="0"/>
              <a:t>Option 2: </a:t>
            </a:r>
            <a:r>
              <a:rPr lang="en-US" sz="1800" b="1" dirty="0"/>
              <a:t>Local </a:t>
            </a:r>
            <a:r>
              <a:rPr lang="en-US" sz="1800" b="1" dirty="0" smtClean="0"/>
              <a:t>Transfer</a:t>
            </a:r>
            <a:r>
              <a:rPr lang="en-US" sz="1800" dirty="0" smtClean="0"/>
              <a:t>: USB </a:t>
            </a:r>
            <a:r>
              <a:rPr lang="en-US" sz="1800" dirty="0"/>
              <a:t>2.0 </a:t>
            </a:r>
            <a:r>
              <a:rPr lang="en-US" sz="1800" dirty="0" smtClean="0"/>
              <a:t>and Bluetooth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70C0"/>
                </a:solidFill>
              </a:rPr>
              <a:t>An </a:t>
            </a:r>
            <a:r>
              <a:rPr lang="en-US" sz="1800" b="1" dirty="0">
                <a:solidFill>
                  <a:srgbClr val="0070C0"/>
                </a:solidFill>
              </a:rPr>
              <a:t>ELD </a:t>
            </a:r>
            <a:r>
              <a:rPr lang="en-US" sz="1800" b="1" dirty="0" smtClean="0">
                <a:solidFill>
                  <a:srgbClr val="0070C0"/>
                </a:solidFill>
              </a:rPr>
              <a:t>will have wireless access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</p:spPr>
        <p:txBody>
          <a:bodyPr/>
          <a:lstStyle/>
          <a:p>
            <a:r>
              <a:rPr lang="sv-SE" dirty="0" smtClean="0"/>
              <a:t>ELD and Cybersecurity </a:t>
            </a:r>
            <a:br>
              <a:rPr lang="sv-SE" dirty="0" smtClean="0"/>
            </a:br>
            <a:r>
              <a:rPr lang="sv-SE" sz="2800" b="0" dirty="0" smtClean="0"/>
              <a:t>CAN and Wireless access</a:t>
            </a:r>
            <a:endParaRPr lang="sv-SE" b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69" y="4578013"/>
            <a:ext cx="1616299" cy="14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3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639756"/>
          </a:xfrm>
        </p:spPr>
        <p:txBody>
          <a:bodyPr/>
          <a:lstStyle/>
          <a:p>
            <a:r>
              <a:rPr lang="sv-SE" dirty="0" smtClean="0"/>
              <a:t>Impact</a:t>
            </a:r>
            <a:r>
              <a:rPr lang="sv-SE" b="0" dirty="0" smtClean="0"/>
              <a:t> (in existing vehicles)</a:t>
            </a:r>
            <a:endParaRPr lang="sv-SE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77978" y="1289195"/>
            <a:ext cx="50089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sv-SE" b="1" dirty="0" smtClean="0"/>
              <a:t>ELD devices </a:t>
            </a:r>
            <a:r>
              <a:rPr lang="sv-SE" dirty="0" smtClean="0"/>
              <a:t>will </a:t>
            </a:r>
            <a:r>
              <a:rPr lang="sv-SE" b="1" dirty="0" smtClean="0"/>
              <a:t>connect </a:t>
            </a:r>
            <a:r>
              <a:rPr lang="sv-SE" b="1" dirty="0"/>
              <a:t>to </a:t>
            </a:r>
            <a:r>
              <a:rPr lang="sv-SE" b="1" dirty="0" smtClean="0"/>
              <a:t>J1939 network </a:t>
            </a:r>
            <a:r>
              <a:rPr lang="sv-SE" dirty="0" smtClean="0"/>
              <a:t>to get required information</a:t>
            </a:r>
          </a:p>
          <a:p>
            <a:pPr algn="just">
              <a:spcBef>
                <a:spcPts val="1200"/>
              </a:spcBef>
            </a:pPr>
            <a:r>
              <a:rPr lang="sv-SE" b="1" dirty="0" smtClean="0"/>
              <a:t>J1939 protocol is standardized </a:t>
            </a:r>
            <a:r>
              <a:rPr lang="sv-SE" dirty="0" smtClean="0"/>
              <a:t>and publicly available, also for critical vehicle control signals (e.g.,Torque Speed Control).</a:t>
            </a:r>
          </a:p>
          <a:p>
            <a:pPr algn="just">
              <a:spcBef>
                <a:spcPts val="1200"/>
              </a:spcBef>
            </a:pPr>
            <a:r>
              <a:rPr lang="en-US" dirty="0" smtClean="0"/>
              <a:t>ELD devices will have capability to </a:t>
            </a:r>
            <a:r>
              <a:rPr lang="en-US" b="1" dirty="0" smtClean="0"/>
              <a:t>read and send CAN frames </a:t>
            </a:r>
            <a:r>
              <a:rPr lang="en-US" dirty="0" smtClean="0"/>
              <a:t>(in order to support multiple vehicle OEMs, and since some data </a:t>
            </a:r>
            <a:r>
              <a:rPr lang="en-US" sz="1600" dirty="0" smtClean="0"/>
              <a:t>only available by request according to standard)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54" y="1375246"/>
            <a:ext cx="2693207" cy="419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226712">
            <a:off x="5312861" y="3063607"/>
            <a:ext cx="3797336" cy="684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Researchers show J1939 standardized signals can be used to control vehicle from OBD.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ELD adds wireless attacks, in case ELD compromised.</a:t>
            </a:r>
          </a:p>
        </p:txBody>
      </p:sp>
    </p:spTree>
    <p:extLst>
      <p:ext uri="{BB962C8B-B14F-4D97-AF65-F5344CB8AC3E}">
        <p14:creationId xmlns:p14="http://schemas.microsoft.com/office/powerpoint/2010/main" val="35957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7" y="1720130"/>
            <a:ext cx="3962400" cy="2971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83" y="1690920"/>
            <a:ext cx="2806700" cy="30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EU: ENISA Guidance, February 2017</a:t>
            </a:r>
            <a:br>
              <a:rPr lang="sv-SE" dirty="0" smtClean="0"/>
            </a:br>
            <a:r>
              <a:rPr lang="en-US" sz="1600" dirty="0"/>
              <a:t>European Union Agency For Network And Information </a:t>
            </a:r>
            <a:r>
              <a:rPr lang="en-US" sz="1600" dirty="0" smtClean="0"/>
              <a:t>Security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556792"/>
            <a:ext cx="8822249" cy="446449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“</a:t>
            </a:r>
            <a:r>
              <a:rPr lang="en-US" sz="2400" b="1" dirty="0" err="1"/>
              <a:t>Cybersecurity</a:t>
            </a:r>
            <a:r>
              <a:rPr lang="en-US" sz="2400" b="1" dirty="0"/>
              <a:t> and Resilience of </a:t>
            </a:r>
            <a:r>
              <a:rPr lang="en-US" sz="2400" b="1" dirty="0" smtClean="0"/>
              <a:t>smart cars”</a:t>
            </a:r>
          </a:p>
          <a:p>
            <a:pPr marL="0" indent="0">
              <a:buNone/>
            </a:pPr>
            <a:r>
              <a:rPr lang="en-US" b="1" dirty="0"/>
              <a:t>Good practices and recommendations </a:t>
            </a:r>
            <a:r>
              <a:rPr lang="en-US" b="1" dirty="0" smtClean="0"/>
              <a:t>(DOI: 10.2824/87614) </a:t>
            </a:r>
          </a:p>
          <a:p>
            <a:pPr algn="just"/>
            <a:r>
              <a:rPr lang="en-US" dirty="0" smtClean="0"/>
              <a:t>covers passenger </a:t>
            </a:r>
            <a:r>
              <a:rPr lang="en-US" dirty="0"/>
              <a:t>cars and commercial vehicles including trucks but </a:t>
            </a:r>
            <a:r>
              <a:rPr lang="en-US" dirty="0" smtClean="0"/>
              <a:t>excluding autonomous </a:t>
            </a:r>
            <a:r>
              <a:rPr lang="en-US" dirty="0"/>
              <a:t>vehicles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lists </a:t>
            </a:r>
            <a:r>
              <a:rPr lang="en-US" dirty="0"/>
              <a:t>sensitivities present in smart cars as well </a:t>
            </a:r>
            <a:r>
              <a:rPr lang="en-US" dirty="0" smtClean="0"/>
              <a:t>as corresponding </a:t>
            </a:r>
            <a:r>
              <a:rPr lang="en-US" dirty="0"/>
              <a:t>threats, risks, mitigation factors and possible security </a:t>
            </a:r>
            <a:r>
              <a:rPr lang="en-US" dirty="0" smtClean="0"/>
              <a:t>measures that </a:t>
            </a:r>
            <a:r>
              <a:rPr lang="en-US" dirty="0"/>
              <a:t>can be </a:t>
            </a:r>
            <a:r>
              <a:rPr lang="en-US" dirty="0" smtClean="0"/>
              <a:t>taken.</a:t>
            </a:r>
          </a:p>
          <a:p>
            <a:pPr algn="just"/>
            <a:r>
              <a:rPr lang="en-US" dirty="0" smtClean="0"/>
              <a:t>applies to </a:t>
            </a:r>
            <a:r>
              <a:rPr lang="en-US" dirty="0"/>
              <a:t>car </a:t>
            </a:r>
            <a:r>
              <a:rPr lang="en-US" dirty="0" smtClean="0"/>
              <a:t>manufacturers, </a:t>
            </a:r>
            <a:r>
              <a:rPr lang="en-US" dirty="0"/>
              <a:t>Tier 1 </a:t>
            </a:r>
            <a:r>
              <a:rPr lang="en-US" dirty="0" smtClean="0"/>
              <a:t>and Tier </a:t>
            </a:r>
            <a:r>
              <a:rPr lang="en-US" dirty="0"/>
              <a:t>2 suppliers, aftermarket suppliers, insurance providers and other </a:t>
            </a:r>
            <a:r>
              <a:rPr lang="en-US" dirty="0" smtClean="0"/>
              <a:t>auto industry </a:t>
            </a:r>
            <a:r>
              <a:rPr lang="en-US" dirty="0"/>
              <a:t>stakeholders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industry needs </a:t>
            </a:r>
            <a:r>
              <a:rPr lang="en-US" dirty="0"/>
              <a:t>to make efforts </a:t>
            </a:r>
            <a:r>
              <a:rPr lang="en-US" dirty="0" smtClean="0"/>
              <a:t>to clarify </a:t>
            </a:r>
            <a:r>
              <a:rPr lang="en-US" dirty="0"/>
              <a:t>where liability may fall amongst car manufacturers, tier suppliers, vendors</a:t>
            </a:r>
            <a:r>
              <a:rPr lang="en-US" dirty="0" smtClean="0"/>
              <a:t>, aftermarket </a:t>
            </a:r>
            <a:r>
              <a:rPr lang="en-US" dirty="0"/>
              <a:t>support operators and end users.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18" y="23586"/>
            <a:ext cx="1790950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70992"/>
          </a:xfrm>
        </p:spPr>
        <p:txBody>
          <a:bodyPr/>
          <a:lstStyle/>
          <a:p>
            <a:r>
              <a:rPr lang="sv-SE" dirty="0"/>
              <a:t>EU: ENISA </a:t>
            </a:r>
            <a:r>
              <a:rPr lang="sv-SE" dirty="0" smtClean="0"/>
              <a:t>Guidance, </a:t>
            </a:r>
            <a:r>
              <a:rPr lang="sv-SE" b="0" dirty="0"/>
              <a:t>February 2017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18" y="23586"/>
            <a:ext cx="1790950" cy="1733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" y="2204863"/>
            <a:ext cx="9038105" cy="33742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721" y="803269"/>
            <a:ext cx="708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“</a:t>
            </a:r>
            <a:r>
              <a:rPr lang="en-US" sz="2400" b="1" dirty="0" err="1"/>
              <a:t>Cybersecurity</a:t>
            </a:r>
            <a:r>
              <a:rPr lang="en-US" sz="2400" b="1" dirty="0"/>
              <a:t> and Resilience of smart cars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9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70992"/>
          </a:xfrm>
        </p:spPr>
        <p:txBody>
          <a:bodyPr/>
          <a:lstStyle/>
          <a:p>
            <a:r>
              <a:rPr lang="sv-SE" dirty="0"/>
              <a:t>EU: ENISA </a:t>
            </a:r>
            <a:r>
              <a:rPr lang="sv-SE" dirty="0" smtClean="0"/>
              <a:t>Guidance, </a:t>
            </a:r>
            <a:r>
              <a:rPr lang="sv-SE" b="0" dirty="0" smtClean="0"/>
              <a:t>February 2017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18" y="23586"/>
            <a:ext cx="1790950" cy="17337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49242"/>
            <a:ext cx="7887801" cy="4286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721" y="803269"/>
            <a:ext cx="708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“</a:t>
            </a:r>
            <a:r>
              <a:rPr lang="en-US" sz="2400" b="1" dirty="0" err="1"/>
              <a:t>Cybersecurity</a:t>
            </a:r>
            <a:r>
              <a:rPr lang="en-US" sz="2400" b="1" dirty="0"/>
              <a:t> and Resilience of smart cars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58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804" y="1315055"/>
            <a:ext cx="8568952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Nov 27, 2017: Draft </a:t>
            </a:r>
            <a:r>
              <a:rPr lang="en-GB" sz="2800" b="1" dirty="0"/>
              <a:t>Recommendation on Cyber Security of the Task Force on Cyber Security and Over-the-air issues of UNECE WP.29 IWG ITS/AD</a:t>
            </a:r>
            <a:endParaRPr lang="sv-SE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" y="10929"/>
            <a:ext cx="9144000" cy="10763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804" y="2689250"/>
            <a:ext cx="8552019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Informal </a:t>
            </a:r>
            <a:r>
              <a:rPr lang="en-US" sz="1400" dirty="0"/>
              <a:t>Working Group on Intelligent Transport Systems / Automated Driving (IWG on ITS/AD)</a:t>
            </a:r>
            <a:endParaRPr lang="sv-SE" sz="1400" dirty="0"/>
          </a:p>
        </p:txBody>
      </p:sp>
      <p:sp>
        <p:nvSpPr>
          <p:cNvPr id="2" name="Rectangle 1"/>
          <p:cNvSpPr/>
          <p:nvPr/>
        </p:nvSpPr>
        <p:spPr>
          <a:xfrm>
            <a:off x="335691" y="3186120"/>
            <a:ext cx="85441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Defines </a:t>
            </a:r>
            <a:r>
              <a:rPr lang="en-US" dirty="0"/>
              <a:t>principles to address key cyber threats and vulnerabilities identified in order to assure vehicle safety in case of cyber-attacks. 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Defines </a:t>
            </a:r>
            <a:r>
              <a:rPr lang="en-US" dirty="0"/>
              <a:t>detailed guidance or measures for how to meet these </a:t>
            </a:r>
            <a:r>
              <a:rPr lang="en-US" dirty="0" smtClean="0"/>
              <a:t>principles, including examples </a:t>
            </a:r>
            <a:r>
              <a:rPr lang="en-US" dirty="0"/>
              <a:t>of processes and technical approaches</a:t>
            </a:r>
            <a:r>
              <a:rPr lang="en-US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Considers </a:t>
            </a:r>
            <a:r>
              <a:rPr lang="en-US" dirty="0"/>
              <a:t>what </a:t>
            </a:r>
            <a:r>
              <a:rPr lang="en-US" dirty="0" smtClean="0"/>
              <a:t>assessments/evidence </a:t>
            </a:r>
            <a:r>
              <a:rPr lang="en-US" dirty="0"/>
              <a:t>may be required to demonstrate </a:t>
            </a:r>
            <a:r>
              <a:rPr lang="en-US" dirty="0" smtClean="0"/>
              <a:t>compliance/certification </a:t>
            </a:r>
            <a:r>
              <a:rPr lang="en-US" dirty="0"/>
              <a:t>with any requirements </a:t>
            </a:r>
            <a:r>
              <a:rPr lang="en-US" dirty="0" smtClean="0"/>
              <a:t>identified.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2147075" y="5922138"/>
            <a:ext cx="489654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v-SE" sz="1000" dirty="0"/>
              <a:t>https://www.unece.org/fileadmin/DAM/trans/doc/2017/wp29grrf/GRRF-84-31e.pdf</a:t>
            </a:r>
          </a:p>
        </p:txBody>
      </p:sp>
    </p:spTree>
    <p:extLst>
      <p:ext uri="{BB962C8B-B14F-4D97-AF65-F5344CB8AC3E}">
        <p14:creationId xmlns:p14="http://schemas.microsoft.com/office/powerpoint/2010/main" val="18188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5" y="1052736"/>
            <a:ext cx="8640960" cy="1152128"/>
          </a:xfrm>
          <a:solidFill>
            <a:srgbClr val="92D050"/>
          </a:solidFill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October 2016: </a:t>
            </a:r>
            <a:r>
              <a:rPr lang="en-US" b="1" dirty="0" err="1" smtClean="0"/>
              <a:t>Cybersecurity</a:t>
            </a:r>
            <a:r>
              <a:rPr lang="en-US" b="1" dirty="0" smtClean="0"/>
              <a:t> </a:t>
            </a:r>
            <a:r>
              <a:rPr lang="en-US" b="1" dirty="0"/>
              <a:t>Best Practices for Modern </a:t>
            </a:r>
            <a:r>
              <a:rPr lang="en-US" b="1" dirty="0" smtClean="0"/>
              <a:t>Vehicles</a:t>
            </a:r>
          </a:p>
          <a:p>
            <a:pPr marL="325438" lvl="1" indent="0" algn="just">
              <a:lnSpc>
                <a:spcPct val="150000"/>
              </a:lnSpc>
              <a:buNone/>
            </a:pPr>
            <a:r>
              <a:rPr lang="en-US" sz="1200" b="1" dirty="0" smtClean="0"/>
              <a:t>National Highway Traffic Safety Administration. (2016, October). </a:t>
            </a:r>
            <a:r>
              <a:rPr lang="en-US" sz="1200" b="1" dirty="0" err="1" smtClean="0"/>
              <a:t>Cybersecurity</a:t>
            </a:r>
            <a:r>
              <a:rPr lang="en-US" sz="1200" b="1" dirty="0" smtClean="0"/>
              <a:t> best practices for modern vehicles. (Report No. DOT HS 812 333). Washington, DC: Author.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" y="8832"/>
            <a:ext cx="3143250" cy="74295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05" y="21446"/>
            <a:ext cx="3000794" cy="6287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2579" y="2272767"/>
            <a:ext cx="84969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Covers </a:t>
            </a:r>
            <a:r>
              <a:rPr lang="en-US" dirty="0" err="1"/>
              <a:t>cybersecurity</a:t>
            </a:r>
            <a:r>
              <a:rPr lang="en-US" dirty="0"/>
              <a:t> issues for all motor </a:t>
            </a:r>
            <a:r>
              <a:rPr lang="en-US" dirty="0" smtClean="0"/>
              <a:t>vehicles and therefore </a:t>
            </a:r>
            <a:r>
              <a:rPr lang="en-US" dirty="0"/>
              <a:t>applicable to all individuals and organizations manufacturing and </a:t>
            </a:r>
            <a:r>
              <a:rPr lang="en-US" dirty="0" smtClean="0"/>
              <a:t>designing vehicle </a:t>
            </a:r>
            <a:r>
              <a:rPr lang="en-US" dirty="0"/>
              <a:t>systems and </a:t>
            </a:r>
            <a:r>
              <a:rPr lang="en-US" dirty="0" smtClean="0"/>
              <a:t>software.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1800" dirty="0" smtClean="0"/>
              <a:t>entities </a:t>
            </a:r>
            <a:r>
              <a:rPr lang="en-US" sz="1800" dirty="0"/>
              <a:t>include, but are not limited to, </a:t>
            </a:r>
            <a:r>
              <a:rPr lang="en-US" sz="1800" dirty="0" smtClean="0"/>
              <a:t>motor vehicle </a:t>
            </a:r>
            <a:r>
              <a:rPr lang="en-US" sz="1800" dirty="0"/>
              <a:t>and motor </a:t>
            </a:r>
            <a:r>
              <a:rPr lang="en-US" sz="1800" dirty="0" smtClean="0"/>
              <a:t> vehicle </a:t>
            </a:r>
            <a:r>
              <a:rPr lang="en-US" sz="1800" dirty="0"/>
              <a:t>equipment designers, suppliers, manufacturers, </a:t>
            </a:r>
            <a:r>
              <a:rPr lang="en-US" sz="1800" dirty="0" err="1"/>
              <a:t>alterers</a:t>
            </a:r>
            <a:r>
              <a:rPr lang="en-US" sz="1800" dirty="0"/>
              <a:t>, </a:t>
            </a:r>
            <a:r>
              <a:rPr lang="en-US" sz="1800" dirty="0" smtClean="0"/>
              <a:t>and modifiers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89" y="3959614"/>
            <a:ext cx="3198465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267" y="1893696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“…….These </a:t>
            </a:r>
            <a:r>
              <a:rPr lang="en-US" sz="2800" dirty="0"/>
              <a:t>attacks have had a common denominator: transport systems have been used either as a means or as a target</a:t>
            </a:r>
            <a:r>
              <a:rPr lang="en-US" sz="2800" dirty="0" smtClean="0"/>
              <a:t>.”</a:t>
            </a:r>
            <a:r>
              <a:rPr lang="en-US" dirty="0" smtClean="0"/>
              <a:t> 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" y="10929"/>
            <a:ext cx="9144000" cy="1076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41" y="4041737"/>
            <a:ext cx="3809524" cy="15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6" y="985004"/>
            <a:ext cx="8640960" cy="648072"/>
          </a:xfrm>
          <a:solidFill>
            <a:srgbClr val="92D050"/>
          </a:solidFill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September 2017: Automated </a:t>
            </a:r>
            <a:r>
              <a:rPr lang="en-US" b="1" dirty="0"/>
              <a:t>Driving Systems 2.0: </a:t>
            </a:r>
            <a:r>
              <a:rPr lang="en-US" b="1" dirty="0" smtClean="0"/>
              <a:t>A </a:t>
            </a:r>
            <a:r>
              <a:rPr lang="sv-SE" b="1" dirty="0" smtClean="0"/>
              <a:t>Vision </a:t>
            </a:r>
            <a:r>
              <a:rPr lang="sv-SE" b="1" dirty="0"/>
              <a:t>for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" y="8832"/>
            <a:ext cx="3143250" cy="74295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05" y="21446"/>
            <a:ext cx="3000794" cy="628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1650009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Focuses on vehicles that incorporate SAE Automation Levels 3 through 5 – Automated Driving Systems (ADSs).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Applies </a:t>
            </a:r>
            <a:r>
              <a:rPr lang="en-US" dirty="0"/>
              <a:t>to the design aspects of motor vehicles and motor vehicle equipment under NHTSA’s jurisdiction, including low-speed vehicles, motorcycles, passenger vehicles, medium-duty vehicles, and heavy-duty CMVs such as large trucks and buses. 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Outlines </a:t>
            </a:r>
            <a:r>
              <a:rPr lang="en-US" u="sng" dirty="0"/>
              <a:t>12 </a:t>
            </a:r>
            <a:r>
              <a:rPr lang="en-US" u="sng" dirty="0" smtClean="0"/>
              <a:t>safety elements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are generally considered to be the most salient </a:t>
            </a:r>
            <a:r>
              <a:rPr lang="en-US" dirty="0" smtClean="0"/>
              <a:t>design aspects </a:t>
            </a:r>
            <a:r>
              <a:rPr lang="en-US" dirty="0"/>
              <a:t>to consider and address when developing, testing, and </a:t>
            </a:r>
            <a:r>
              <a:rPr lang="en-US" dirty="0" smtClean="0"/>
              <a:t>deploying ADSs </a:t>
            </a:r>
            <a:r>
              <a:rPr lang="en-US" dirty="0"/>
              <a:t>on public roadways</a:t>
            </a:r>
            <a:r>
              <a:rPr lang="en-US" dirty="0" smtClean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1600" b="1" dirty="0"/>
              <a:t>7. Vehicle </a:t>
            </a:r>
            <a:r>
              <a:rPr lang="en-US" sz="1600" b="1" dirty="0" err="1" smtClean="0"/>
              <a:t>Cybersecurity</a:t>
            </a:r>
            <a:r>
              <a:rPr lang="en-US" sz="1600" b="1" dirty="0"/>
              <a:t>: </a:t>
            </a:r>
            <a:r>
              <a:rPr lang="en-US" sz="1600" dirty="0"/>
              <a:t>Entities are encouraged to follow a robust product </a:t>
            </a:r>
            <a:r>
              <a:rPr lang="en-US" sz="1600" dirty="0" smtClean="0"/>
              <a:t>development process </a:t>
            </a:r>
            <a:r>
              <a:rPr lang="en-US" sz="1600" dirty="0"/>
              <a:t>based on a systems engineering approach to </a:t>
            </a:r>
            <a:r>
              <a:rPr lang="en-US" sz="1600" dirty="0" smtClean="0"/>
              <a:t>minimize risks to safety</a:t>
            </a:r>
            <a:r>
              <a:rPr lang="en-US" sz="1600" dirty="0"/>
              <a:t>, including those due to </a:t>
            </a:r>
            <a:r>
              <a:rPr lang="en-US" sz="1600" dirty="0" err="1"/>
              <a:t>cybersecurity</a:t>
            </a:r>
            <a:r>
              <a:rPr lang="en-US" sz="1600" dirty="0"/>
              <a:t> threats </a:t>
            </a:r>
            <a:r>
              <a:rPr lang="en-US" sz="1600" dirty="0" smtClean="0"/>
              <a:t>and vulnerabilities</a:t>
            </a:r>
            <a:r>
              <a:rPr lang="en-US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5933" y="5917296"/>
            <a:ext cx="5731769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v-SE" sz="1000" dirty="0"/>
              <a:t>https://www.nhtsa.gov/sites/nhtsa.dot.gov/files/documents/13069a-ads2.0_090617_v9a_tag.pdf</a:t>
            </a:r>
          </a:p>
        </p:txBody>
      </p:sp>
    </p:spTree>
    <p:extLst>
      <p:ext uri="{BB962C8B-B14F-4D97-AF65-F5344CB8AC3E}">
        <p14:creationId xmlns:p14="http://schemas.microsoft.com/office/powerpoint/2010/main" val="153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70992"/>
          </a:xfrm>
          <a:solidFill>
            <a:srgbClr val="002060"/>
          </a:solidFill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NIST Cybersecurity Framework (CSF)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sz="2000" b="0" dirty="0" smtClean="0">
                <a:solidFill>
                  <a:schemeClr val="bg1"/>
                </a:solidFill>
              </a:rPr>
              <a:t>Source: </a:t>
            </a:r>
            <a:r>
              <a:rPr lang="sv-SE" sz="2000" b="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sv-SE" sz="2000" b="0" dirty="0">
                <a:solidFill>
                  <a:schemeClr val="bg1"/>
                </a:solidFill>
                <a:hlinkClick r:id="rId2"/>
              </a:rPr>
              <a:t>://</a:t>
            </a:r>
            <a:r>
              <a:rPr lang="sv-SE" sz="2000" b="0" dirty="0" smtClean="0">
                <a:solidFill>
                  <a:schemeClr val="bg1"/>
                </a:solidFill>
                <a:hlinkClick r:id="rId2"/>
              </a:rPr>
              <a:t>www.nist.gov/cyberframework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1540760"/>
            <a:ext cx="4497327" cy="42068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318" y="2619979"/>
            <a:ext cx="4680520" cy="178510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just"/>
            <a:r>
              <a:rPr lang="sv-SE" b="1" dirty="0"/>
              <a:t>Version 1.1 Draft </a:t>
            </a:r>
            <a:r>
              <a:rPr lang="sv-SE" b="1" dirty="0" smtClean="0"/>
              <a:t>2, December 2017</a:t>
            </a:r>
          </a:p>
          <a:p>
            <a:pPr algn="just"/>
            <a:r>
              <a:rPr lang="en-US" dirty="0" smtClean="0"/>
              <a:t>This </a:t>
            </a:r>
            <a:r>
              <a:rPr lang="en-US" dirty="0"/>
              <a:t>voluntary Framework consists of standards, guidelines, and best practices to manage </a:t>
            </a:r>
            <a:r>
              <a:rPr lang="en-US" dirty="0" err="1"/>
              <a:t>cybersecurity</a:t>
            </a:r>
            <a:r>
              <a:rPr lang="en-US" dirty="0"/>
              <a:t>-related risk</a:t>
            </a:r>
            <a:r>
              <a:rPr lang="en-US" dirty="0" smtClean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" y="5437748"/>
            <a:ext cx="5638800" cy="78105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4374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47967" y="1090116"/>
            <a:ext cx="2933700" cy="792088"/>
          </a:xfrm>
          <a:solidFill>
            <a:srgbClr val="002060"/>
          </a:solidFill>
        </p:spPr>
        <p:txBody>
          <a:bodyPr vert="wordArtVert" anchor="ctr"/>
          <a:lstStyle/>
          <a:p>
            <a:pPr algn="ctr"/>
            <a:r>
              <a:rPr lang="sv-SE" sz="2400" dirty="0" smtClean="0">
                <a:solidFill>
                  <a:schemeClr val="bg1"/>
                </a:solidFill>
              </a:rPr>
              <a:t>Proposed</a:t>
            </a:r>
            <a:endParaRPr lang="sv-SE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85894"/>
            <a:ext cx="9036496" cy="309634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USA: Internet of Things </a:t>
            </a:r>
            <a:r>
              <a:rPr lang="en-US" dirty="0" err="1" smtClean="0"/>
              <a:t>Cybersecurity</a:t>
            </a:r>
            <a:r>
              <a:rPr lang="en-US" dirty="0" smtClean="0"/>
              <a:t> Improvement (</a:t>
            </a:r>
            <a:r>
              <a:rPr lang="en-US" dirty="0" err="1" smtClean="0"/>
              <a:t>IoTCI</a:t>
            </a:r>
            <a:r>
              <a:rPr lang="en-US" dirty="0" smtClean="0"/>
              <a:t>), 2017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“Requires all </a:t>
            </a:r>
            <a:r>
              <a:rPr lang="en-US" dirty="0" err="1" smtClean="0"/>
              <a:t>IoT</a:t>
            </a:r>
            <a:r>
              <a:rPr lang="en-US" dirty="0" smtClean="0"/>
              <a:t> devices purchased by the government to be compliant with the NIST Best Practices framework”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USA: Security </a:t>
            </a:r>
            <a:r>
              <a:rPr lang="en-US" dirty="0"/>
              <a:t>and Privacy in Your Car Study Act of </a:t>
            </a:r>
            <a:r>
              <a:rPr lang="en-US" dirty="0" smtClean="0"/>
              <a:t>2017 (SPY Car Act)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USA: SELF DRIVE and AV START Acts, 2017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Aim at clearing regulatory hurdles for the deployment of autonomous vehicles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Include specific sections with respect to </a:t>
            </a:r>
            <a:r>
              <a:rPr lang="en-US" dirty="0" err="1" smtClean="0"/>
              <a:t>cybersecurity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0" y="19310"/>
            <a:ext cx="4000500" cy="2933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02939" y="5978870"/>
            <a:ext cx="5489541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v-SE" sz="900" dirty="0"/>
              <a:t>http://2o9ub0417chl2lg6m43em6psi2i.wpengine.netdna-cdn.com/wp-content/uploads/2017/11/118.pdf</a:t>
            </a:r>
          </a:p>
        </p:txBody>
      </p:sp>
    </p:spTree>
    <p:extLst>
      <p:ext uri="{BB962C8B-B14F-4D97-AF65-F5344CB8AC3E}">
        <p14:creationId xmlns:p14="http://schemas.microsoft.com/office/powerpoint/2010/main" val="11994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0117"/>
            <a:ext cx="8640960" cy="4207421"/>
          </a:xfrm>
          <a:ln>
            <a:noFill/>
          </a:ln>
        </p:spPr>
        <p:txBody>
          <a:bodyPr/>
          <a:lstStyle/>
          <a:p>
            <a:pPr algn="just"/>
            <a:endParaRPr lang="sv-SE" sz="2400" dirty="0" smtClean="0"/>
          </a:p>
          <a:p>
            <a:pPr algn="just"/>
            <a:r>
              <a:rPr lang="sv-SE" sz="2400" dirty="0" smtClean="0"/>
              <a:t>SAE </a:t>
            </a:r>
            <a:r>
              <a:rPr lang="sv-SE" sz="2400" dirty="0"/>
              <a:t>J3061 ”Cybersecurity guidebook for Cyber-Physical Vehicle Systems” released Jan 2016</a:t>
            </a:r>
            <a:r>
              <a:rPr lang="sv-SE" sz="2400" dirty="0" smtClean="0"/>
              <a:t>.</a:t>
            </a:r>
          </a:p>
          <a:p>
            <a:pPr marL="0" indent="0" algn="just">
              <a:buNone/>
            </a:pPr>
            <a:endParaRPr lang="sv-SE" sz="2400" dirty="0" smtClean="0"/>
          </a:p>
          <a:p>
            <a:pPr marL="0" indent="0" algn="just">
              <a:buNone/>
            </a:pPr>
            <a:endParaRPr lang="sv-SE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ISO 21434 </a:t>
            </a:r>
            <a:r>
              <a:rPr lang="en-US" sz="2400" dirty="0">
                <a:solidFill>
                  <a:srgbClr val="0070C0"/>
                </a:solidFill>
              </a:rPr>
              <a:t>– “Road vehicles - </a:t>
            </a:r>
            <a:r>
              <a:rPr lang="en-US" sz="2400" dirty="0" err="1">
                <a:solidFill>
                  <a:srgbClr val="0070C0"/>
                </a:solidFill>
              </a:rPr>
              <a:t>Cybersecurity</a:t>
            </a:r>
            <a:r>
              <a:rPr lang="en-US" sz="2400" dirty="0">
                <a:solidFill>
                  <a:srgbClr val="0070C0"/>
                </a:solidFill>
              </a:rPr>
              <a:t> engineering</a:t>
            </a:r>
            <a:r>
              <a:rPr lang="en-US" sz="2400" dirty="0" smtClean="0">
                <a:solidFill>
                  <a:srgbClr val="0070C0"/>
                </a:solidFill>
              </a:rPr>
              <a:t>”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</a:rPr>
              <a:t>ISO 15764 - Secure data link for diagnostic </a:t>
            </a:r>
            <a:endParaRPr lang="sv-SE" sz="2400" dirty="0">
              <a:solidFill>
                <a:srgbClr val="0070C0"/>
              </a:solidFill>
            </a:endParaRPr>
          </a:p>
          <a:p>
            <a:pPr algn="just"/>
            <a:endParaRPr lang="sv-SE" sz="2400" dirty="0"/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1" y="1573554"/>
            <a:ext cx="1346507" cy="851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64293"/>
            <a:ext cx="1337310" cy="1228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06" y="16520"/>
            <a:ext cx="5384759" cy="20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11" y="3145414"/>
            <a:ext cx="6821644" cy="2956547"/>
          </a:xfrm>
          <a:solidFill>
            <a:srgbClr val="00B0F0"/>
          </a:solidFill>
        </p:spPr>
        <p:txBody>
          <a:bodyPr lIns="36000" rIns="36000"/>
          <a:lstStyle/>
          <a:p>
            <a:pPr marL="0" indent="0">
              <a:spcBef>
                <a:spcPts val="1800"/>
              </a:spcBef>
              <a:buNone/>
            </a:pPr>
            <a:r>
              <a:rPr lang="sv-SE" sz="2400" b="1" dirty="0" smtClean="0"/>
              <a:t>How to </a:t>
            </a:r>
            <a:endParaRPr lang="sv-SE" b="1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v-SE" dirty="0" smtClean="0"/>
              <a:t>adapt </a:t>
            </a:r>
            <a:r>
              <a:rPr lang="sv-SE" smtClean="0"/>
              <a:t>to the needs </a:t>
            </a:r>
            <a:r>
              <a:rPr lang="sv-SE" dirty="0" smtClean="0"/>
              <a:t>of each ”stakeholder”?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v-SE" dirty="0" smtClean="0"/>
              <a:t>keep pace with ”dynamic” nature of cybersecurity?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v-SE" dirty="0" smtClean="0"/>
              <a:t>learn from other industries that are ”good” in security?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v-SE" dirty="0" smtClean="0"/>
              <a:t>align automotive safety and security processes?</a:t>
            </a:r>
          </a:p>
          <a:p>
            <a:pPr lvl="2">
              <a:spcBef>
                <a:spcPts val="600"/>
              </a:spcBef>
            </a:pPr>
            <a:r>
              <a:rPr lang="sv-SE" sz="2000" dirty="0" smtClean="0"/>
              <a:t>Utilize existing safety knowledge &amp; experience!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14" y="338660"/>
            <a:ext cx="2186940" cy="26830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684" y="344088"/>
            <a:ext cx="6733564" cy="267765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sv-SE" sz="2400" dirty="0" smtClean="0">
                <a:solidFill>
                  <a:schemeClr val="bg1"/>
                </a:solidFill>
              </a:rPr>
              <a:t>Many </a:t>
            </a:r>
            <a:r>
              <a:rPr lang="sv-SE" sz="2400" dirty="0">
                <a:solidFill>
                  <a:schemeClr val="bg1"/>
                </a:solidFill>
              </a:rPr>
              <a:t>guidelines, best practices, </a:t>
            </a:r>
            <a:r>
              <a:rPr lang="sv-SE" sz="2400" dirty="0" smtClean="0">
                <a:solidFill>
                  <a:schemeClr val="bg1"/>
                </a:solidFill>
              </a:rPr>
              <a:t>recommendations, </a:t>
            </a:r>
            <a:r>
              <a:rPr lang="sv-SE" sz="2400" dirty="0">
                <a:solidFill>
                  <a:schemeClr val="bg1"/>
                </a:solidFill>
              </a:rPr>
              <a:t>etc</a:t>
            </a:r>
            <a:r>
              <a:rPr lang="sv-SE" sz="2400" dirty="0" smtClean="0">
                <a:solidFill>
                  <a:schemeClr val="bg1"/>
                </a:solidFill>
              </a:rPr>
              <a:t>.!!!</a:t>
            </a:r>
            <a:endParaRPr lang="sv-SE" sz="2400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v-SE" dirty="0" smtClean="0">
                <a:solidFill>
                  <a:schemeClr val="bg1"/>
                </a:solidFill>
              </a:rPr>
              <a:t>Establishing ”right</a:t>
            </a:r>
            <a:r>
              <a:rPr lang="sv-SE" dirty="0">
                <a:solidFill>
                  <a:schemeClr val="bg1"/>
                </a:solidFill>
              </a:rPr>
              <a:t>” balance</a:t>
            </a:r>
            <a:r>
              <a:rPr lang="sv-SE" dirty="0" smtClean="0">
                <a:solidFill>
                  <a:schemeClr val="bg1"/>
                </a:solidFill>
              </a:rPr>
              <a:t>? ”much”/”less”/”adequate”?</a:t>
            </a:r>
            <a:endParaRPr lang="sv-SE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What is ”unique</a:t>
            </a:r>
            <a:r>
              <a:rPr lang="sv-SE" dirty="0" smtClean="0">
                <a:solidFill>
                  <a:schemeClr val="bg1"/>
                </a:solidFill>
              </a:rPr>
              <a:t>”/”different” across those</a:t>
            </a:r>
            <a:r>
              <a:rPr lang="sv-SE" dirty="0">
                <a:solidFill>
                  <a:schemeClr val="bg1"/>
                </a:solidFill>
              </a:rPr>
              <a:t>? 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Any major ”surprise” across </a:t>
            </a:r>
            <a:r>
              <a:rPr lang="sv-SE" dirty="0" smtClean="0">
                <a:solidFill>
                  <a:schemeClr val="bg1"/>
                </a:solidFill>
              </a:rPr>
              <a:t>those? ”missing”?</a:t>
            </a:r>
            <a:endParaRPr lang="sv-SE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v-SE" dirty="0" smtClean="0">
                <a:solidFill>
                  <a:schemeClr val="bg1"/>
                </a:solidFill>
              </a:rPr>
              <a:t>How/What </a:t>
            </a:r>
            <a:r>
              <a:rPr lang="sv-SE" dirty="0">
                <a:solidFill>
                  <a:schemeClr val="bg1"/>
                </a:solidFill>
              </a:rPr>
              <a:t>to </a:t>
            </a:r>
            <a:r>
              <a:rPr lang="sv-SE" dirty="0" smtClean="0">
                <a:solidFill>
                  <a:schemeClr val="bg1"/>
                </a:solidFill>
              </a:rPr>
              <a:t>follow and follow-up of .....?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" y="3132587"/>
            <a:ext cx="2110103" cy="144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" y="4568225"/>
            <a:ext cx="2110103" cy="15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05602"/>
            <a:ext cx="5934380" cy="4200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7" y="-16932"/>
            <a:ext cx="6934200" cy="214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856984" cy="1368152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88900" dist="76200" dir="2700000" algn="tl" rotWithShape="0">
                    <a:prstClr val="black">
                      <a:alpha val="86000"/>
                    </a:prstClr>
                  </a:outerShdw>
                </a:effectLst>
              </a:rPr>
              <a:t>Cybersecurity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88900" dist="76200" dir="2700000" algn="tl" rotWithShape="0">
                    <a:prstClr val="black">
                      <a:alpha val="86000"/>
                    </a:prstClr>
                  </a:outerShdw>
                </a:effectLst>
              </a:rPr>
              <a:t> Challenges in the </a:t>
            </a:r>
            <a:r>
              <a:rPr lang="en-US" sz="4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88900" dist="76200" dir="2700000" algn="tl" rotWithShape="0">
                    <a:prstClr val="black">
                      <a:alpha val="86000"/>
                    </a:prstClr>
                  </a:outerShdw>
                </a:effectLst>
              </a:rPr>
              <a:t>“Commercial”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88900" dist="76200" dir="2700000" algn="tl" rotWithShape="0">
                    <a:prstClr val="black">
                      <a:alpha val="86000"/>
                    </a:prstClr>
                  </a:outerShdw>
                </a:effectLst>
              </a:rPr>
              <a:t> Vehicle Industry</a:t>
            </a:r>
            <a:endParaRPr lang="en-GB" sz="4800" noProof="0" dirty="0">
              <a:effectLst>
                <a:outerShdw blurRad="88900" dist="76200" dir="2700000" algn="tl" rotWithShape="0">
                  <a:prstClr val="black">
                    <a:alpha val="86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5004795"/>
            <a:ext cx="8640960" cy="1296696"/>
          </a:xfrm>
        </p:spPr>
        <p:txBody>
          <a:bodyPr/>
          <a:lstStyle/>
          <a:p>
            <a:pPr algn="ctr"/>
            <a:r>
              <a:rPr lang="en-GB" sz="3200" b="1" noProof="0" dirty="0" err="1" smtClean="0"/>
              <a:t>Mafiju</a:t>
            </a:r>
            <a:r>
              <a:rPr lang="en-GB" sz="3200" b="1" dirty="0" smtClean="0"/>
              <a:t>l Islam</a:t>
            </a:r>
            <a:endParaRPr lang="en-GB" sz="3200" b="1" noProof="0" dirty="0" smtClean="0"/>
          </a:p>
          <a:p>
            <a:pPr algn="ctr"/>
            <a:r>
              <a:rPr lang="en-GB" b="1" dirty="0" smtClean="0"/>
              <a:t>March 27</a:t>
            </a:r>
            <a:r>
              <a:rPr lang="en-GB" b="1" noProof="0" dirty="0" smtClean="0"/>
              <a:t>, 2018</a:t>
            </a:r>
          </a:p>
          <a:p>
            <a:pPr algn="ctr"/>
            <a:endParaRPr lang="en-GB" sz="1600" b="1" noProof="0" dirty="0" smtClean="0"/>
          </a:p>
          <a:p>
            <a:pPr algn="ctr"/>
            <a:r>
              <a:rPr lang="en-GB" b="1" dirty="0" smtClean="0"/>
              <a:t>Contributors: Christian Sandberg, Andreas Bokesand</a:t>
            </a:r>
          </a:p>
          <a:p>
            <a:pPr algn="ctr"/>
            <a:endParaRPr lang="en-GB" b="1" dirty="0"/>
          </a:p>
          <a:p>
            <a:pPr algn="ctr"/>
            <a:endParaRPr lang="en-GB" b="1" noProof="0" dirty="0" smtClean="0"/>
          </a:p>
          <a:p>
            <a:pPr algn="ctr"/>
            <a:endParaRPr lang="en-GB" b="1" noProof="0" dirty="0" smtClean="0"/>
          </a:p>
          <a:p>
            <a:pPr algn="ctr">
              <a:spcBef>
                <a:spcPts val="600"/>
              </a:spcBef>
            </a:pPr>
            <a:endParaRPr lang="en-GB" b="1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512028" cy="936104"/>
          </a:xfrm>
          <a:prstGeom prst="rect">
            <a:avLst/>
          </a:prstGeom>
          <a:effectLst>
            <a:glow rad="1117600">
              <a:schemeClr val="bg1">
                <a:alpha val="4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84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" y="697144"/>
            <a:ext cx="9132570" cy="42359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sp>
        <p:nvSpPr>
          <p:cNvPr id="8" name="Shape 55"/>
          <p:cNvSpPr/>
          <p:nvPr/>
        </p:nvSpPr>
        <p:spPr>
          <a:xfrm>
            <a:off x="-13447" y="0"/>
            <a:ext cx="9157447" cy="757564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sv-SE" sz="32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Commercial Vehicle vs Passenger Car</a:t>
            </a:r>
            <a:endParaRPr sz="3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47" y="4873436"/>
            <a:ext cx="3362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sp>
        <p:nvSpPr>
          <p:cNvPr id="21" name="Shape 55"/>
          <p:cNvSpPr/>
          <p:nvPr/>
        </p:nvSpPr>
        <p:spPr>
          <a:xfrm>
            <a:off x="-13447" y="0"/>
            <a:ext cx="9157447" cy="757564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56"/>
          <p:cNvSpPr txBox="1">
            <a:spLocks/>
          </p:cNvSpPr>
          <p:nvPr/>
        </p:nvSpPr>
        <p:spPr bwMode="auto">
          <a:xfrm>
            <a:off x="337932" y="116632"/>
            <a:ext cx="8229600" cy="64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00" rIns="91425" bIns="45700" numCol="1" anchor="t" anchorCtr="0" compatLnSpc="1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kern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Commercial Vehicle vs Passenger Car</a:t>
            </a:r>
            <a:endParaRPr lang="en-US" kern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390452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3200" b="1" dirty="0" smtClean="0"/>
              <a:t>DESIGNED TO BE CUSTOMIZABLE</a:t>
            </a:r>
          </a:p>
          <a:p>
            <a:pPr algn="just"/>
            <a:r>
              <a:rPr lang="sv-SE" sz="3200" b="1" dirty="0" smtClean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57" y="2207382"/>
            <a:ext cx="5095238" cy="2085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932" y="4699659"/>
            <a:ext cx="8554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400" b="1" dirty="0"/>
              <a:t>Bodybuilder interface used to build </a:t>
            </a:r>
            <a:r>
              <a:rPr lang="sv-SE" sz="2400" b="1" dirty="0" smtClean="0"/>
              <a:t>trucks for purpose X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v-SE" sz="2400" b="1" dirty="0" smtClean="0"/>
              <a:t>Diversified attack surfaces to consider during design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8896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Mafijul Islam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0FB22A-A709-4A20-9453-BB141F39FC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/>
              <a:t>Mar 27,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4" y="36414"/>
            <a:ext cx="9156824" cy="5819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82" y="5907033"/>
            <a:ext cx="360040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v-SE" sz="1200" dirty="0"/>
              <a:t>https://www.youtube.com/watch?v=wUGZ6Fiov2I</a:t>
            </a:r>
          </a:p>
        </p:txBody>
      </p:sp>
    </p:spTree>
    <p:extLst>
      <p:ext uri="{BB962C8B-B14F-4D97-AF65-F5344CB8AC3E}">
        <p14:creationId xmlns:p14="http://schemas.microsoft.com/office/powerpoint/2010/main" val="97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Shape 55"/>
          <p:cNvSpPr/>
          <p:nvPr/>
        </p:nvSpPr>
        <p:spPr>
          <a:xfrm>
            <a:off x="-13447" y="0"/>
            <a:ext cx="9157447" cy="757564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56"/>
          <p:cNvSpPr txBox="1">
            <a:spLocks/>
          </p:cNvSpPr>
          <p:nvPr/>
        </p:nvSpPr>
        <p:spPr bwMode="auto">
          <a:xfrm>
            <a:off x="337932" y="116632"/>
            <a:ext cx="8229600" cy="64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00" rIns="91425" bIns="45700" numCol="1" anchor="t" anchorCtr="0" compatLnSpc="1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kern="0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Commercial Vehicle vs Passenger Car</a:t>
            </a:r>
            <a:endParaRPr lang="en-US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9" y="1484784"/>
            <a:ext cx="756084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000000"/>
                </a:solidFill>
              </a:rPr>
              <a:t>THEFT </a:t>
            </a:r>
            <a:r>
              <a:rPr lang="sv-SE" sz="2800" b="1" dirty="0">
                <a:solidFill>
                  <a:srgbClr val="000000"/>
                </a:solidFill>
              </a:rPr>
              <a:t>OF TRANSPORTED </a:t>
            </a:r>
            <a:r>
              <a:rPr lang="sv-SE" sz="2800" b="1" dirty="0" smtClean="0">
                <a:solidFill>
                  <a:srgbClr val="000000"/>
                </a:solidFill>
              </a:rPr>
              <a:t>MATERIAL VS VEHICLE ITSELF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v-SE" sz="2800" b="1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000000"/>
                </a:solidFill>
              </a:rPr>
              <a:t>AVAILABILITY OF TRANSPORTED MATERIAL SOMETIMES CRITICAL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</a:rPr>
              <a:t>	</a:t>
            </a:r>
            <a:r>
              <a:rPr lang="en-US" sz="1600" b="1" i="1" dirty="0" smtClean="0">
                <a:solidFill>
                  <a:srgbClr val="000000"/>
                </a:solidFill>
              </a:rPr>
              <a:t>“Over </a:t>
            </a:r>
            <a:r>
              <a:rPr lang="en-US" sz="1600" b="1" i="1" dirty="0">
                <a:solidFill>
                  <a:srgbClr val="000000"/>
                </a:solidFill>
              </a:rPr>
              <a:t>80 percent of all communities in the US rely exclusively on </a:t>
            </a:r>
            <a:r>
              <a:rPr lang="en-US" sz="1600" b="1" i="1" dirty="0" smtClean="0">
                <a:solidFill>
                  <a:srgbClr val="000000"/>
                </a:solidFill>
              </a:rPr>
              <a:t>	trucks </a:t>
            </a:r>
            <a:r>
              <a:rPr lang="en-US" sz="1600" b="1" i="1" dirty="0">
                <a:solidFill>
                  <a:srgbClr val="000000"/>
                </a:solidFill>
              </a:rPr>
              <a:t>to </a:t>
            </a:r>
            <a:r>
              <a:rPr lang="en-US" sz="1600" b="1" i="1" dirty="0" smtClean="0">
                <a:solidFill>
                  <a:srgbClr val="000000"/>
                </a:solidFill>
              </a:rPr>
              <a:t>deliver all </a:t>
            </a:r>
            <a:r>
              <a:rPr lang="en-US" sz="1600" b="1" i="1" dirty="0">
                <a:solidFill>
                  <a:srgbClr val="000000"/>
                </a:solidFill>
              </a:rPr>
              <a:t>of their fuel, clothing, medicine, and other </a:t>
            </a:r>
            <a:r>
              <a:rPr lang="en-US" sz="1600" b="1" i="1" dirty="0" smtClean="0">
                <a:solidFill>
                  <a:srgbClr val="000000"/>
                </a:solidFill>
              </a:rPr>
              <a:t>	consumer goods” </a:t>
            </a:r>
          </a:p>
          <a:p>
            <a:pPr algn="just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        </a:t>
            </a:r>
            <a:r>
              <a:rPr lang="en-US" sz="1400" b="1" dirty="0" smtClean="0">
                <a:solidFill>
                  <a:srgbClr val="000000"/>
                </a:solidFill>
              </a:rPr>
              <a:t>S</a:t>
            </a:r>
            <a:r>
              <a:rPr lang="sv-SE" sz="1400" b="1" dirty="0" smtClean="0">
                <a:solidFill>
                  <a:srgbClr val="000000"/>
                </a:solidFill>
              </a:rPr>
              <a:t>ource</a:t>
            </a:r>
            <a:r>
              <a:rPr lang="sv-SE" sz="1400" dirty="0">
                <a:solidFill>
                  <a:srgbClr val="000000"/>
                </a:solidFill>
              </a:rPr>
              <a:t>: https://en.wikipedia.org/wiki/Trucking_industry_in_the_United_States</a:t>
            </a:r>
            <a:endParaRPr lang="en-US" sz="14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v-SE" sz="3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Shape 55"/>
          <p:cNvSpPr/>
          <p:nvPr/>
        </p:nvSpPr>
        <p:spPr>
          <a:xfrm>
            <a:off x="-13447" y="0"/>
            <a:ext cx="9157447" cy="757564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56"/>
          <p:cNvSpPr txBox="1">
            <a:spLocks/>
          </p:cNvSpPr>
          <p:nvPr/>
        </p:nvSpPr>
        <p:spPr bwMode="auto">
          <a:xfrm>
            <a:off x="337932" y="116632"/>
            <a:ext cx="8229600" cy="64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00" rIns="91425" bIns="45700" numCol="1" anchor="t" anchorCtr="0" compatLnSpc="1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kern="0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Commercial Vehicle vs Passenger Car</a:t>
            </a:r>
            <a:endParaRPr lang="en-US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21" y="921890"/>
            <a:ext cx="73174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0000"/>
                </a:solidFill>
              </a:rPr>
              <a:t>    DIFFERENT LEGISLATION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000000"/>
                </a:solidFill>
              </a:rPr>
              <a:t>90km/h speed limit in the EU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000000"/>
                </a:solidFill>
              </a:rPr>
              <a:t>emissions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rgbClr val="000000"/>
                </a:solidFill>
              </a:rPr>
              <a:t>d</a:t>
            </a:r>
            <a:r>
              <a:rPr lang="sv-SE" sz="2800" b="1" dirty="0" smtClean="0">
                <a:solidFill>
                  <a:srgbClr val="000000"/>
                </a:solidFill>
              </a:rPr>
              <a:t>river resting hours</a:t>
            </a:r>
          </a:p>
          <a:p>
            <a:endParaRPr lang="sv-SE" sz="2800" b="1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15" y="2002452"/>
            <a:ext cx="2687378" cy="356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09140" y="5665471"/>
            <a:ext cx="2916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solidFill>
                  <a:srgbClr val="000000"/>
                </a:solidFill>
              </a:rPr>
              <a:t>Source</a:t>
            </a:r>
            <a:r>
              <a:rPr lang="sv-SE" sz="1600" dirty="0" smtClean="0">
                <a:solidFill>
                  <a:srgbClr val="000000"/>
                </a:solidFill>
              </a:rPr>
              <a:t>: http://fastertruck.com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4" y="4365104"/>
            <a:ext cx="5447657" cy="8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Mafijul Islam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240FB22A-A709-4A20-9453-BB141F39FCB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Mar 27, 2018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Shape 55"/>
          <p:cNvSpPr/>
          <p:nvPr/>
        </p:nvSpPr>
        <p:spPr>
          <a:xfrm>
            <a:off x="-13447" y="0"/>
            <a:ext cx="9157447" cy="757564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56"/>
          <p:cNvSpPr txBox="1">
            <a:spLocks/>
          </p:cNvSpPr>
          <p:nvPr/>
        </p:nvSpPr>
        <p:spPr bwMode="auto">
          <a:xfrm>
            <a:off x="337932" y="116632"/>
            <a:ext cx="8229600" cy="64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00" rIns="91425" bIns="45700" numCol="1" anchor="t" anchorCtr="0" compatLnSpc="1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kern="0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Commercial Vehicle vs Passenger Car</a:t>
            </a:r>
            <a:endParaRPr lang="en-US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932" y="1700808"/>
            <a:ext cx="84391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v-SE" sz="3200" b="1" dirty="0" smtClean="0">
                <a:solidFill>
                  <a:srgbClr val="000000"/>
                </a:solidFill>
              </a:rPr>
              <a:t>SOLD </a:t>
            </a:r>
            <a:r>
              <a:rPr lang="sv-SE" sz="3200" b="1" dirty="0">
                <a:solidFill>
                  <a:srgbClr val="000000"/>
                </a:solidFill>
              </a:rPr>
              <a:t>TO </a:t>
            </a:r>
            <a:r>
              <a:rPr lang="sv-SE" sz="3200" b="1" dirty="0" smtClean="0">
                <a:solidFill>
                  <a:srgbClr val="000000"/>
                </a:solidFill>
              </a:rPr>
              <a:t>BUSINESSES, NOT PERSONS</a:t>
            </a:r>
            <a:endParaRPr lang="sv-SE" sz="3200" b="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v-SE" sz="3200" b="1" dirty="0" smtClean="0">
                <a:solidFill>
                  <a:srgbClr val="000000"/>
                </a:solidFill>
              </a:rPr>
              <a:t>DRIVER AND OWNER OFTEN DIFFER</a:t>
            </a:r>
          </a:p>
          <a:p>
            <a:pPr algn="just"/>
            <a:r>
              <a:rPr lang="sv-SE" sz="3200" b="1" dirty="0" smtClean="0">
                <a:solidFill>
                  <a:srgbClr val="000000"/>
                </a:solidFill>
              </a:rPr>
              <a:t>	fleet of trucks </a:t>
            </a:r>
            <a:r>
              <a:rPr lang="sv-SE" b="1" dirty="0" smtClean="0">
                <a:solidFill>
                  <a:srgbClr val="000000"/>
                </a:solidFill>
              </a:rPr>
              <a:t>(compare taxi services, car pools)</a:t>
            </a:r>
          </a:p>
        </p:txBody>
      </p:sp>
      <p:pic>
        <p:nvPicPr>
          <p:cNvPr id="1026" name="Picture 2" descr="C:\Users\yt09052\AppData\Local\Microsoft\Windows\Temporary Internet Files\Content.IE5\2WZKPQG4\mediazione(1)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41" y="3826169"/>
            <a:ext cx="2587111" cy="22671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_VolvoTechnology">
  <a:themeElements>
    <a:clrScheme name="White_VolvoTechnology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8FA8A0"/>
      </a:hlink>
      <a:folHlink>
        <a:srgbClr val="C7D3D0"/>
      </a:folHlink>
    </a:clrScheme>
    <a:fontScheme name="White_VolvoTechnolo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_VolvoTechnology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8FA8A0"/>
        </a:hlink>
        <a:folHlink>
          <a:srgbClr val="C7D3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te_VolvoTechnology">
  <a:themeElements>
    <a:clrScheme name="White_VolvoTechnology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8FA8A0"/>
      </a:hlink>
      <a:folHlink>
        <a:srgbClr val="C7D3D0"/>
      </a:folHlink>
    </a:clrScheme>
    <a:fontScheme name="White_VolvoTechnolo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_VolvoTechnology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8FA8A0"/>
        </a:hlink>
        <a:folHlink>
          <a:srgbClr val="C7D3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hite_VolvoTechnology">
  <a:themeElements>
    <a:clrScheme name="White_VolvoTechnology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FFFFFF"/>
      </a:accent3>
      <a:accent4>
        <a:srgbClr val="000000"/>
      </a:accent4>
      <a:accent5>
        <a:srgbClr val="D5DAE0"/>
      </a:accent5>
      <a:accent6>
        <a:srgbClr val="586C82"/>
      </a:accent6>
      <a:hlink>
        <a:srgbClr val="8FA8A0"/>
      </a:hlink>
      <a:folHlink>
        <a:srgbClr val="C7D3D0"/>
      </a:folHlink>
    </a:clrScheme>
    <a:fontScheme name="White_VolvoTechnolo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_VolvoTechnology 1">
        <a:dk1>
          <a:srgbClr val="000000"/>
        </a:dk1>
        <a:lt1>
          <a:srgbClr val="FFFFFF"/>
        </a:lt1>
        <a:dk2>
          <a:srgbClr val="616161"/>
        </a:dk2>
        <a:lt2>
          <a:srgbClr val="9D9E9C"/>
        </a:lt2>
        <a:accent1>
          <a:srgbClr val="B1BCC8"/>
        </a:accent1>
        <a:accent2>
          <a:srgbClr val="627890"/>
        </a:accent2>
        <a:accent3>
          <a:srgbClr val="FFFFFF"/>
        </a:accent3>
        <a:accent4>
          <a:srgbClr val="000000"/>
        </a:accent4>
        <a:accent5>
          <a:srgbClr val="D5DAE0"/>
        </a:accent5>
        <a:accent6>
          <a:srgbClr val="586C82"/>
        </a:accent6>
        <a:hlink>
          <a:srgbClr val="8FA8A0"/>
        </a:hlink>
        <a:folHlink>
          <a:srgbClr val="C7D3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897EAD96EBC49923220E9A2B95064" ma:contentTypeVersion="0" ma:contentTypeDescription="Create a new document." ma:contentTypeScope="" ma:versionID="598b1c9c4ca1e17f99701e271a709c3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0D1E2D-ECCF-42C4-B170-62DBC9AFE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BD3B794-79F7-441A-81CA-694D23751874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0BF925E-0BC9-4EBC-9F4B-4BA8829FAB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4_Example_Landscape_VolvoTechnology</Template>
  <TotalTime>15022</TotalTime>
  <Words>1470</Words>
  <Application>Microsoft Office PowerPoint</Application>
  <PresentationFormat>On-screen Show (4:3)</PresentationFormat>
  <Paragraphs>189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White_VolvoTechnology</vt:lpstr>
      <vt:lpstr>1_White_VolvoTechnology</vt:lpstr>
      <vt:lpstr>2_White_VolvoTechnology</vt:lpstr>
      <vt:lpstr>PowerPoint Presentation</vt:lpstr>
      <vt:lpstr>PowerPoint Presentation</vt:lpstr>
      <vt:lpstr>Cybersecurity Challenges in the “Commercial” Vehicle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ELD Mandate</vt:lpstr>
      <vt:lpstr>ELD and Cybersecurity  CAN and Wireless access</vt:lpstr>
      <vt:lpstr>Impact (in existing vehicles)</vt:lpstr>
      <vt:lpstr>PowerPoint Presentation</vt:lpstr>
      <vt:lpstr>EU: ENISA Guidance, February 2017 European Union Agency For Network And Information Security</vt:lpstr>
      <vt:lpstr>EU: ENISA Guidance, February 2017 </vt:lpstr>
      <vt:lpstr>EU: ENISA Guidance, February 2017</vt:lpstr>
      <vt:lpstr>PowerPoint Presentation</vt:lpstr>
      <vt:lpstr>PowerPoint Presentation</vt:lpstr>
      <vt:lpstr>PowerPoint Presentation</vt:lpstr>
      <vt:lpstr>NIST Cybersecurity Framework (CSF) Source: https://www.nist.gov/cyberframework </vt:lpstr>
      <vt:lpstr>Proposed</vt:lpstr>
      <vt:lpstr>PowerPoint Presentation</vt:lpstr>
      <vt:lpstr>PowerPoint Presentation</vt:lpstr>
      <vt:lpstr>PowerPoint Presentation</vt:lpstr>
    </vt:vector>
  </TitlesOfParts>
  <Company>Volvo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data security solutions for the embedded systems of commercial vehicles</dc:title>
  <dc:creator>Christian Sandberg</dc:creator>
  <cp:lastModifiedBy>Islam Mafijul</cp:lastModifiedBy>
  <cp:revision>2013</cp:revision>
  <dcterms:created xsi:type="dcterms:W3CDTF">2010-02-17T12:34:25Z</dcterms:created>
  <dcterms:modified xsi:type="dcterms:W3CDTF">2018-04-06T10:55:11Z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0x010100B80897EAD96EBC49923220E9A2B95064</vt:lpwstr>
  </property>
</Properties>
</file>